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82"/>
  </p:notesMasterIdLst>
  <p:handoutMasterIdLst>
    <p:handoutMasterId r:id="rId83"/>
  </p:handoutMasterIdLst>
  <p:sldIdLst>
    <p:sldId id="292" r:id="rId5"/>
    <p:sldId id="293" r:id="rId6"/>
    <p:sldId id="297" r:id="rId7"/>
    <p:sldId id="298" r:id="rId8"/>
    <p:sldId id="299" r:id="rId9"/>
    <p:sldId id="300" r:id="rId10"/>
    <p:sldId id="311" r:id="rId11"/>
    <p:sldId id="387" r:id="rId12"/>
    <p:sldId id="386" r:id="rId13"/>
    <p:sldId id="340" r:id="rId14"/>
    <p:sldId id="302" r:id="rId15"/>
    <p:sldId id="385" r:id="rId16"/>
    <p:sldId id="346" r:id="rId17"/>
    <p:sldId id="379" r:id="rId18"/>
    <p:sldId id="348" r:id="rId19"/>
    <p:sldId id="381" r:id="rId20"/>
    <p:sldId id="384" r:id="rId21"/>
    <p:sldId id="382" r:id="rId22"/>
    <p:sldId id="395" r:id="rId23"/>
    <p:sldId id="349" r:id="rId24"/>
    <p:sldId id="295" r:id="rId25"/>
    <p:sldId id="337" r:id="rId26"/>
    <p:sldId id="303" r:id="rId27"/>
    <p:sldId id="304" r:id="rId28"/>
    <p:sldId id="312" r:id="rId29"/>
    <p:sldId id="313" r:id="rId30"/>
    <p:sldId id="383" r:id="rId31"/>
    <p:sldId id="314" r:id="rId32"/>
    <p:sldId id="315" r:id="rId33"/>
    <p:sldId id="317" r:id="rId34"/>
    <p:sldId id="334" r:id="rId35"/>
    <p:sldId id="350" r:id="rId36"/>
    <p:sldId id="351" r:id="rId37"/>
    <p:sldId id="359" r:id="rId38"/>
    <p:sldId id="388" r:id="rId39"/>
    <p:sldId id="390" r:id="rId40"/>
    <p:sldId id="389" r:id="rId41"/>
    <p:sldId id="318" r:id="rId42"/>
    <p:sldId id="320" r:id="rId43"/>
    <p:sldId id="335" r:id="rId44"/>
    <p:sldId id="377" r:id="rId45"/>
    <p:sldId id="352" r:id="rId46"/>
    <p:sldId id="353" r:id="rId47"/>
    <p:sldId id="397" r:id="rId48"/>
    <p:sldId id="354" r:id="rId49"/>
    <p:sldId id="342" r:id="rId50"/>
    <p:sldId id="355" r:id="rId51"/>
    <p:sldId id="356" r:id="rId52"/>
    <p:sldId id="343" r:id="rId53"/>
    <p:sldId id="344" r:id="rId54"/>
    <p:sldId id="345" r:id="rId55"/>
    <p:sldId id="357" r:id="rId56"/>
    <p:sldId id="358" r:id="rId57"/>
    <p:sldId id="360" r:id="rId58"/>
    <p:sldId id="396" r:id="rId59"/>
    <p:sldId id="361" r:id="rId60"/>
    <p:sldId id="363" r:id="rId61"/>
    <p:sldId id="364" r:id="rId62"/>
    <p:sldId id="365" r:id="rId63"/>
    <p:sldId id="366" r:id="rId64"/>
    <p:sldId id="367" r:id="rId65"/>
    <p:sldId id="368" r:id="rId66"/>
    <p:sldId id="378" r:id="rId67"/>
    <p:sldId id="370" r:id="rId68"/>
    <p:sldId id="338" r:id="rId69"/>
    <p:sldId id="347" r:id="rId70"/>
    <p:sldId id="371" r:id="rId71"/>
    <p:sldId id="372" r:id="rId72"/>
    <p:sldId id="373" r:id="rId73"/>
    <p:sldId id="374" r:id="rId74"/>
    <p:sldId id="375" r:id="rId75"/>
    <p:sldId id="339" r:id="rId76"/>
    <p:sldId id="392" r:id="rId77"/>
    <p:sldId id="393" r:id="rId78"/>
    <p:sldId id="394" r:id="rId79"/>
    <p:sldId id="391" r:id="rId80"/>
    <p:sldId id="376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5660A-21B6-8565-3711-4324B82C4914}" v="449" dt="2025-03-18T04:58:13.426"/>
    <p1510:client id="{3122AA5E-7F50-92ED-64B0-49F41B5C1DC1}" v="43" dt="2025-03-18T01:08:24.221"/>
    <p1510:client id="{46D91791-D0A6-9359-204B-0F84F760B2B9}" v="69" dt="2025-03-18T04:25:25.291"/>
    <p1510:client id="{47ADD2B3-D2EB-E974-3463-10C058E2253E}" v="57" dt="2025-03-17T11:48:23.781"/>
    <p1510:client id="{6B61110B-4E5A-33AE-9883-738DDCB505FB}" v="46" dt="2025-03-17T17:57:32.320"/>
    <p1510:client id="{8171CA23-023F-8CA3-E5CB-50A380150142}" v="103" dt="2025-03-18T01:08:29.864"/>
    <p1510:client id="{843F4291-7741-F376-4766-DC4E1C61C096}" v="39" dt="2025-03-17T08:27:34.802"/>
    <p1510:client id="{90F344DC-074D-14E8-762A-E9137737DBC2}" v="49" dt="2025-03-17T07:03:27.739"/>
    <p1510:client id="{ACB414CF-1878-1DE2-878E-E06BE2827B8F}" v="64" dt="2025-03-17T18:59:26.796"/>
    <p1510:client id="{BF3C6D32-7CED-1BB9-FBA0-8AC0D73CC479}" v="14" dt="2025-03-17T12:53:37.999"/>
    <p1510:client id="{E2D242B5-EBD2-708C-8E6E-41F0236323A3}" v="26" dt="2025-03-17T10:07:48.734"/>
    <p1510:client id="{F17C2B26-B2B3-E83C-9F62-58090B800194}" v="16" dt="2025-03-17T08:45:00.379"/>
    <p1510:client id="{F9690128-E026-771A-2A67-3140AAD86B2C}" v="16" dt="2025-03-17T16:36:52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72F58F-B6C3-417B-BB16-8F5492AC7877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2D349D-04DC-435E-8617-4383B5C6F813}">
      <dgm:prSet/>
      <dgm:spPr/>
      <dgm:t>
        <a:bodyPr/>
        <a:lstStyle/>
        <a:p>
          <a:pPr rtl="0"/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 Completion of the Components</a:t>
          </a:r>
          <a:endParaRPr lang="en-US">
            <a:solidFill>
              <a:schemeClr val="tx1">
                <a:lumMod val="95000"/>
                <a:lumOff val="5000"/>
              </a:schemeClr>
            </a:solidFill>
            <a:latin typeface="Calibri"/>
          </a:endParaRPr>
        </a:p>
      </dgm:t>
    </dgm:pt>
    <dgm:pt modelId="{41CD20EC-575E-4468-90E7-F557A4F89802}" type="parTrans" cxnId="{BBC34DB9-872D-4C42-8D76-92E744640C7D}">
      <dgm:prSet/>
      <dgm:spPr/>
      <dgm:t>
        <a:bodyPr/>
        <a:lstStyle/>
        <a:p>
          <a:endParaRPr lang="en-US"/>
        </a:p>
      </dgm:t>
    </dgm:pt>
    <dgm:pt modelId="{17C179F8-11D1-46B5-B9F1-ECC4838F3FD4}" type="sibTrans" cxnId="{BBC34DB9-872D-4C42-8D76-92E744640C7D}">
      <dgm:prSet/>
      <dgm:spPr/>
      <dgm:t>
        <a:bodyPr/>
        <a:lstStyle/>
        <a:p>
          <a:endParaRPr lang="en-US"/>
        </a:p>
      </dgm:t>
    </dgm:pt>
    <dgm:pt modelId="{F595648E-A66E-489B-80FF-834BEE94FE49}">
      <dgm:prSet phldr="0"/>
      <dgm:spPr/>
      <dgm:t>
        <a:bodyPr/>
        <a:lstStyle/>
        <a:p>
          <a:pPr algn="l" rtl="0"/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Integration</a:t>
          </a:r>
          <a:r>
            <a:rPr lang="en-US">
              <a:solidFill>
                <a:schemeClr val="tx1">
                  <a:lumMod val="95000"/>
                  <a:lumOff val="5000"/>
                </a:schemeClr>
              </a:solidFill>
              <a:latin typeface="Calibri"/>
            </a:rPr>
            <a:t> </a:t>
          </a:r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 data sources, including weather patterns and market trends </a:t>
          </a:r>
        </a:p>
      </dgm:t>
    </dgm:pt>
    <dgm:pt modelId="{EB255D6C-95D2-4EB0-AF81-CF7ECB8BDB89}" type="parTrans" cxnId="{CF70E7BA-F001-4DCA-98E6-1452A77E5F4B}">
      <dgm:prSet/>
      <dgm:spPr/>
    </dgm:pt>
    <dgm:pt modelId="{7783F123-9F2F-4EB8-A06E-4CBE3BBEC7E5}" type="sibTrans" cxnId="{CF70E7BA-F001-4DCA-98E6-1452A77E5F4B}">
      <dgm:prSet/>
      <dgm:spPr/>
    </dgm:pt>
    <dgm:pt modelId="{1A92AB2C-F215-4A73-8E44-0A2CCE6CC41D}">
      <dgm:prSet phldr="0"/>
      <dgm:spPr/>
      <dgm:t>
        <a:bodyPr/>
        <a:lstStyle/>
        <a:p>
          <a:pPr algn="l"/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Analysis of historical data to identify demand factors.</a:t>
          </a:r>
        </a:p>
      </dgm:t>
    </dgm:pt>
    <dgm:pt modelId="{EE1C1CC1-700E-40D9-A8DD-F4F5F490B3F7}" type="parTrans" cxnId="{A3AA581A-0FA4-4848-A8F4-24D3614FE9B3}">
      <dgm:prSet/>
      <dgm:spPr/>
    </dgm:pt>
    <dgm:pt modelId="{DC6EBF5F-E646-4AC6-8DEE-759C2763EF2A}" type="sibTrans" cxnId="{A3AA581A-0FA4-4848-A8F4-24D3614FE9B3}">
      <dgm:prSet/>
      <dgm:spPr/>
    </dgm:pt>
    <dgm:pt modelId="{1E7FB655-76E6-4D1E-A41F-9C23EFD769E0}">
      <dgm:prSet phldr="0"/>
      <dgm:spPr/>
      <dgm:t>
        <a:bodyPr/>
        <a:lstStyle/>
        <a:p>
          <a:pPr algn="l" rtl="0"/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Completion of the project model training </a:t>
          </a:r>
          <a:r>
            <a:rPr lang="en-US">
              <a:solidFill>
                <a:schemeClr val="tx1">
                  <a:lumMod val="95000"/>
                  <a:lumOff val="5000"/>
                </a:schemeClr>
              </a:solidFill>
              <a:latin typeface="Calibri"/>
            </a:rPr>
            <a:t>and testing </a:t>
          </a:r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part.</a:t>
          </a:r>
        </a:p>
      </dgm:t>
    </dgm:pt>
    <dgm:pt modelId="{26F639CE-9D66-4459-AE48-38DAF506CAB8}" type="parTrans" cxnId="{D01EB144-2E3A-408B-9B86-A10F5EAF0B4B}">
      <dgm:prSet/>
      <dgm:spPr/>
    </dgm:pt>
    <dgm:pt modelId="{E6639BBE-2F97-41D3-95A4-A52BDDA645F3}" type="sibTrans" cxnId="{D01EB144-2E3A-408B-9B86-A10F5EAF0B4B}">
      <dgm:prSet/>
      <dgm:spPr/>
    </dgm:pt>
    <dgm:pt modelId="{51B7A34E-7E1F-440F-A7D0-57FFE7CDA6F9}">
      <dgm:prSet phldr="0"/>
      <dgm:spPr/>
      <dgm:t>
        <a:bodyPr/>
        <a:lstStyle/>
        <a:p>
          <a:pPr algn="l" rtl="0"/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Selection and optimization of machine learning algorithms for forecasting accuracy.</a:t>
          </a:r>
          <a:endParaRPr lang="en-US">
            <a:solidFill>
              <a:schemeClr val="tx1">
                <a:lumMod val="95000"/>
                <a:lumOff val="5000"/>
              </a:schemeClr>
            </a:solidFill>
            <a:latin typeface="Calibri"/>
          </a:endParaRPr>
        </a:p>
      </dgm:t>
    </dgm:pt>
    <dgm:pt modelId="{CB0CA3B9-CDF6-4548-9D96-97E0A5F01A8A}" type="parTrans" cxnId="{F35FCAF9-9665-471E-ADE2-11D3EA8A4AA4}">
      <dgm:prSet/>
      <dgm:spPr/>
    </dgm:pt>
    <dgm:pt modelId="{31E63576-7C18-45AD-B49C-1F310533F2ED}" type="sibTrans" cxnId="{F35FCAF9-9665-471E-ADE2-11D3EA8A4AA4}">
      <dgm:prSet/>
      <dgm:spPr/>
    </dgm:pt>
    <dgm:pt modelId="{80BDB40A-D14B-42AA-9349-CCF514FD5999}">
      <dgm:prSet phldr="0"/>
      <dgm:spPr/>
      <dgm:t>
        <a:bodyPr/>
        <a:lstStyle/>
        <a:p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0EB30D4-061A-48C2-B0D4-26D4B486D0FA}" type="parTrans" cxnId="{0962A8F9-4AD5-4643-B5D8-96634139D057}">
      <dgm:prSet/>
      <dgm:spPr/>
    </dgm:pt>
    <dgm:pt modelId="{C63600E9-9CC4-4BE9-A98C-FBC1F16D140A}" type="sibTrans" cxnId="{0962A8F9-4AD5-4643-B5D8-96634139D057}">
      <dgm:prSet/>
      <dgm:spPr/>
    </dgm:pt>
    <dgm:pt modelId="{1EB6B82C-42A0-4489-86E8-433FEBADB2A9}">
      <dgm:prSet phldr="0"/>
      <dgm:spPr/>
      <dgm:t>
        <a:bodyPr/>
        <a:lstStyle/>
        <a:p>
          <a:pPr algn="l" rtl="0"/>
          <a:r>
            <a:rPr lang="en-US">
              <a:solidFill>
                <a:schemeClr val="tx1">
                  <a:lumMod val="95000"/>
                  <a:lumOff val="5000"/>
                </a:schemeClr>
              </a:solidFill>
              <a:latin typeface="Calibri"/>
            </a:rPr>
            <a:t>Frontend dashboard design for monitoring and interactive visualization of forecasting outcomes.</a:t>
          </a:r>
        </a:p>
      </dgm:t>
    </dgm:pt>
    <dgm:pt modelId="{49935F76-82E8-41F2-9D95-D006F0CCDEEF}" type="parTrans" cxnId="{F3C0786A-15EC-4998-BCD2-10BFA24881F2}">
      <dgm:prSet/>
      <dgm:spPr/>
    </dgm:pt>
    <dgm:pt modelId="{0A79B536-85E5-4FC2-ADDA-9FC9FC48B633}" type="sibTrans" cxnId="{F3C0786A-15EC-4998-BCD2-10BFA24881F2}">
      <dgm:prSet/>
      <dgm:spPr/>
    </dgm:pt>
    <dgm:pt modelId="{37552104-FA32-49EE-BDF2-12B8B8032C73}">
      <dgm:prSet phldr="0"/>
      <dgm:spPr/>
      <dgm:t>
        <a:bodyPr/>
        <a:lstStyle/>
        <a:p>
          <a:pPr algn="l" rtl="0"/>
          <a:r>
            <a:rPr lang="en-US">
              <a:solidFill>
                <a:schemeClr val="tx1">
                  <a:lumMod val="95000"/>
                  <a:lumOff val="5000"/>
                </a:schemeClr>
              </a:solidFill>
              <a:latin typeface="Calibri"/>
            </a:rPr>
            <a:t>Testing and validation using expanded datasets from multiple regions.</a:t>
          </a:r>
        </a:p>
      </dgm:t>
    </dgm:pt>
    <dgm:pt modelId="{160517CD-4158-40A8-BB74-8B117031FB54}" type="parTrans" cxnId="{973204E6-14FB-406E-BD3F-204C8C84F5AF}">
      <dgm:prSet/>
      <dgm:spPr/>
    </dgm:pt>
    <dgm:pt modelId="{68E005B2-4CA8-47D2-B5C2-64870CA351FF}" type="sibTrans" cxnId="{973204E6-14FB-406E-BD3F-204C8C84F5AF}">
      <dgm:prSet/>
      <dgm:spPr/>
    </dgm:pt>
    <dgm:pt modelId="{76ACF3A4-9DA8-472E-A60B-E9DAE92A1A35}" type="pres">
      <dgm:prSet presAssocID="{5672F58F-B6C3-417B-BB16-8F5492AC7877}" presName="linear" presStyleCnt="0">
        <dgm:presLayoutVars>
          <dgm:dir/>
          <dgm:animLvl val="lvl"/>
          <dgm:resizeHandles val="exact"/>
        </dgm:presLayoutVars>
      </dgm:prSet>
      <dgm:spPr/>
    </dgm:pt>
    <dgm:pt modelId="{2E2747FC-88CE-4D56-99B8-D6A171303139}" type="pres">
      <dgm:prSet presAssocID="{282D349D-04DC-435E-8617-4383B5C6F813}" presName="parentLin" presStyleCnt="0"/>
      <dgm:spPr/>
    </dgm:pt>
    <dgm:pt modelId="{46948F40-0871-4B4D-B756-380650BB32A1}" type="pres">
      <dgm:prSet presAssocID="{282D349D-04DC-435E-8617-4383B5C6F813}" presName="parentLeftMargin" presStyleLbl="node1" presStyleIdx="0" presStyleCnt="1"/>
      <dgm:spPr/>
    </dgm:pt>
    <dgm:pt modelId="{358ECB43-E6FB-4C08-8E10-63EBAD0F11D0}" type="pres">
      <dgm:prSet presAssocID="{282D349D-04DC-435E-8617-4383B5C6F81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A3ED65E-0DD2-4D4C-A5A9-3E91F673DE3D}" type="pres">
      <dgm:prSet presAssocID="{282D349D-04DC-435E-8617-4383B5C6F813}" presName="negativeSpace" presStyleCnt="0"/>
      <dgm:spPr/>
    </dgm:pt>
    <dgm:pt modelId="{96D53E5C-7DE0-4C68-87D6-DED3EAA31F4F}" type="pres">
      <dgm:prSet presAssocID="{282D349D-04DC-435E-8617-4383B5C6F813}" presName="childText" presStyleLbl="conFgAcc1" presStyleIdx="0" presStyleCnt="1" custScaleX="100000" custLinFactNeighborX="2342" custLinFactNeighborY="21419">
        <dgm:presLayoutVars>
          <dgm:bulletEnabled val="1"/>
        </dgm:presLayoutVars>
      </dgm:prSet>
      <dgm:spPr/>
    </dgm:pt>
  </dgm:ptLst>
  <dgm:cxnLst>
    <dgm:cxn modelId="{38A9301A-078F-49DE-B010-A960DA753A98}" type="presOf" srcId="{80BDB40A-D14B-42AA-9349-CCF514FD5999}" destId="{96D53E5C-7DE0-4C68-87D6-DED3EAA31F4F}" srcOrd="0" destOrd="6" presId="urn:microsoft.com/office/officeart/2005/8/layout/list1"/>
    <dgm:cxn modelId="{A3AA581A-0FA4-4848-A8F4-24D3614FE9B3}" srcId="{282D349D-04DC-435E-8617-4383B5C6F813}" destId="{1A92AB2C-F215-4A73-8E44-0A2CCE6CC41D}" srcOrd="2" destOrd="0" parTransId="{EE1C1CC1-700E-40D9-A8DD-F4F5F490B3F7}" sibTransId="{DC6EBF5F-E646-4AC6-8DEE-759C2763EF2A}"/>
    <dgm:cxn modelId="{D1BEEB5D-E960-4BDE-97AF-320AC4001A84}" type="presOf" srcId="{1E7FB655-76E6-4D1E-A41F-9C23EFD769E0}" destId="{96D53E5C-7DE0-4C68-87D6-DED3EAA31F4F}" srcOrd="0" destOrd="3" presId="urn:microsoft.com/office/officeart/2005/8/layout/list1"/>
    <dgm:cxn modelId="{D01EB144-2E3A-408B-9B86-A10F5EAF0B4B}" srcId="{282D349D-04DC-435E-8617-4383B5C6F813}" destId="{1E7FB655-76E6-4D1E-A41F-9C23EFD769E0}" srcOrd="3" destOrd="0" parTransId="{26F639CE-9D66-4459-AE48-38DAF506CAB8}" sibTransId="{E6639BBE-2F97-41D3-95A4-A52BDDA645F3}"/>
    <dgm:cxn modelId="{37E2656A-A03C-46EE-8C25-61EF09D3A969}" type="presOf" srcId="{51B7A34E-7E1F-440F-A7D0-57FFE7CDA6F9}" destId="{96D53E5C-7DE0-4C68-87D6-DED3EAA31F4F}" srcOrd="0" destOrd="1" presId="urn:microsoft.com/office/officeart/2005/8/layout/list1"/>
    <dgm:cxn modelId="{F3C0786A-15EC-4998-BCD2-10BFA24881F2}" srcId="{282D349D-04DC-435E-8617-4383B5C6F813}" destId="{1EB6B82C-42A0-4489-86E8-433FEBADB2A9}" srcOrd="5" destOrd="0" parTransId="{49935F76-82E8-41F2-9D95-D006F0CCDEEF}" sibTransId="{0A79B536-85E5-4FC2-ADDA-9FC9FC48B633}"/>
    <dgm:cxn modelId="{0D236F8B-B954-4E72-8CD6-D63555D55197}" type="presOf" srcId="{37552104-FA32-49EE-BDF2-12B8B8032C73}" destId="{96D53E5C-7DE0-4C68-87D6-DED3EAA31F4F}" srcOrd="0" destOrd="4" presId="urn:microsoft.com/office/officeart/2005/8/layout/list1"/>
    <dgm:cxn modelId="{BBC34DB9-872D-4C42-8D76-92E744640C7D}" srcId="{5672F58F-B6C3-417B-BB16-8F5492AC7877}" destId="{282D349D-04DC-435E-8617-4383B5C6F813}" srcOrd="0" destOrd="0" parTransId="{41CD20EC-575E-4468-90E7-F557A4F89802}" sibTransId="{17C179F8-11D1-46B5-B9F1-ECC4838F3FD4}"/>
    <dgm:cxn modelId="{CF70E7BA-F001-4DCA-98E6-1452A77E5F4B}" srcId="{282D349D-04DC-435E-8617-4383B5C6F813}" destId="{F595648E-A66E-489B-80FF-834BEE94FE49}" srcOrd="0" destOrd="0" parTransId="{EB255D6C-95D2-4EB0-AF81-CF7ECB8BDB89}" sibTransId="{7783F123-9F2F-4EB8-A06E-4CBE3BBEC7E5}"/>
    <dgm:cxn modelId="{CE8B78C0-FAE9-4140-885A-B92EBD2D0FA9}" type="presOf" srcId="{F595648E-A66E-489B-80FF-834BEE94FE49}" destId="{96D53E5C-7DE0-4C68-87D6-DED3EAA31F4F}" srcOrd="0" destOrd="0" presId="urn:microsoft.com/office/officeart/2005/8/layout/list1"/>
    <dgm:cxn modelId="{A1254FC5-31A3-4306-A892-73F0FB25E818}" type="presOf" srcId="{5672F58F-B6C3-417B-BB16-8F5492AC7877}" destId="{76ACF3A4-9DA8-472E-A60B-E9DAE92A1A35}" srcOrd="0" destOrd="0" presId="urn:microsoft.com/office/officeart/2005/8/layout/list1"/>
    <dgm:cxn modelId="{91E789C5-80C4-4992-9B33-AFE855199D6E}" type="presOf" srcId="{1EB6B82C-42A0-4489-86E8-433FEBADB2A9}" destId="{96D53E5C-7DE0-4C68-87D6-DED3EAA31F4F}" srcOrd="0" destOrd="5" presId="urn:microsoft.com/office/officeart/2005/8/layout/list1"/>
    <dgm:cxn modelId="{58399CDA-AD0F-414C-9ADD-40CDF7C778DC}" type="presOf" srcId="{282D349D-04DC-435E-8617-4383B5C6F813}" destId="{46948F40-0871-4B4D-B756-380650BB32A1}" srcOrd="0" destOrd="0" presId="urn:microsoft.com/office/officeart/2005/8/layout/list1"/>
    <dgm:cxn modelId="{3219CADF-DA60-4868-B3A6-FB7ADAFD62AF}" type="presOf" srcId="{282D349D-04DC-435E-8617-4383B5C6F813}" destId="{358ECB43-E6FB-4C08-8E10-63EBAD0F11D0}" srcOrd="1" destOrd="0" presId="urn:microsoft.com/office/officeart/2005/8/layout/list1"/>
    <dgm:cxn modelId="{973204E6-14FB-406E-BD3F-204C8C84F5AF}" srcId="{282D349D-04DC-435E-8617-4383B5C6F813}" destId="{37552104-FA32-49EE-BDF2-12B8B8032C73}" srcOrd="4" destOrd="0" parTransId="{160517CD-4158-40A8-BB74-8B117031FB54}" sibTransId="{68E005B2-4CA8-47D2-B5C2-64870CA351FF}"/>
    <dgm:cxn modelId="{A05709F9-EB61-4EFA-9CF7-CE0AF4CFC4CA}" type="presOf" srcId="{1A92AB2C-F215-4A73-8E44-0A2CCE6CC41D}" destId="{96D53E5C-7DE0-4C68-87D6-DED3EAA31F4F}" srcOrd="0" destOrd="2" presId="urn:microsoft.com/office/officeart/2005/8/layout/list1"/>
    <dgm:cxn modelId="{0962A8F9-4AD5-4643-B5D8-96634139D057}" srcId="{282D349D-04DC-435E-8617-4383B5C6F813}" destId="{80BDB40A-D14B-42AA-9349-CCF514FD5999}" srcOrd="6" destOrd="0" parTransId="{70EB30D4-061A-48C2-B0D4-26D4B486D0FA}" sibTransId="{C63600E9-9CC4-4BE9-A98C-FBC1F16D140A}"/>
    <dgm:cxn modelId="{F35FCAF9-9665-471E-ADE2-11D3EA8A4AA4}" srcId="{282D349D-04DC-435E-8617-4383B5C6F813}" destId="{51B7A34E-7E1F-440F-A7D0-57FFE7CDA6F9}" srcOrd="1" destOrd="0" parTransId="{CB0CA3B9-CDF6-4548-9D96-97E0A5F01A8A}" sibTransId="{31E63576-7C18-45AD-B49C-1F310533F2ED}"/>
    <dgm:cxn modelId="{44402924-3F9B-44B1-B572-5869A387B8C0}" type="presParOf" srcId="{76ACF3A4-9DA8-472E-A60B-E9DAE92A1A35}" destId="{2E2747FC-88CE-4D56-99B8-D6A171303139}" srcOrd="0" destOrd="0" presId="urn:microsoft.com/office/officeart/2005/8/layout/list1"/>
    <dgm:cxn modelId="{FAD3773A-B27F-4F45-96B8-E8CD7BF865E3}" type="presParOf" srcId="{2E2747FC-88CE-4D56-99B8-D6A171303139}" destId="{46948F40-0871-4B4D-B756-380650BB32A1}" srcOrd="0" destOrd="0" presId="urn:microsoft.com/office/officeart/2005/8/layout/list1"/>
    <dgm:cxn modelId="{430D1448-8260-4974-B62C-33DDC44392CF}" type="presParOf" srcId="{2E2747FC-88CE-4D56-99B8-D6A171303139}" destId="{358ECB43-E6FB-4C08-8E10-63EBAD0F11D0}" srcOrd="1" destOrd="0" presId="urn:microsoft.com/office/officeart/2005/8/layout/list1"/>
    <dgm:cxn modelId="{25C7673A-2407-4655-AD9F-0FBDE7CFDD04}" type="presParOf" srcId="{76ACF3A4-9DA8-472E-A60B-E9DAE92A1A35}" destId="{4A3ED65E-0DD2-4D4C-A5A9-3E91F673DE3D}" srcOrd="1" destOrd="0" presId="urn:microsoft.com/office/officeart/2005/8/layout/list1"/>
    <dgm:cxn modelId="{EA06E051-CC24-42A6-9748-E78191266AB6}" type="presParOf" srcId="{76ACF3A4-9DA8-472E-A60B-E9DAE92A1A35}" destId="{96D53E5C-7DE0-4C68-87D6-DED3EAA31F4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791A40-510F-49F1-AB3D-240BCAF890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9F9D7E-8FA3-4DB3-B3C3-63DF18B287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Accurately estimating weekly raw material needs is essential for ensuring that procurement aligns with production schedules and market trends.</a:t>
          </a:r>
        </a:p>
      </dgm:t>
    </dgm:pt>
    <dgm:pt modelId="{9B2C3566-B374-459C-9081-A397AEF5488E}" type="parTrans" cxnId="{0EFB907C-10FD-49B2-8723-AC513FDA4BD0}">
      <dgm:prSet/>
      <dgm:spPr/>
      <dgm:t>
        <a:bodyPr/>
        <a:lstStyle/>
        <a:p>
          <a:endParaRPr lang="en-US"/>
        </a:p>
      </dgm:t>
    </dgm:pt>
    <dgm:pt modelId="{10B5DF84-6DCD-48A6-9918-C8E3B3B83B3B}" type="sibTrans" cxnId="{0EFB907C-10FD-49B2-8723-AC513FDA4BD0}">
      <dgm:prSet/>
      <dgm:spPr/>
      <dgm:t>
        <a:bodyPr/>
        <a:lstStyle/>
        <a:p>
          <a:endParaRPr lang="en-US"/>
        </a:p>
      </dgm:t>
    </dgm:pt>
    <dgm:pt modelId="{2598284A-6E7D-4614-864A-4059955D62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Traditional methods conventional approaches rely on manual processes and basic forecasting techniques, frequently leading to either excess stock or shortages.</a:t>
          </a:r>
        </a:p>
      </dgm:t>
    </dgm:pt>
    <dgm:pt modelId="{EEFD0133-071C-468B-9265-91BF60B0928D}" type="parTrans" cxnId="{2A5E1A95-5FDF-405A-BFBF-BCCECD7CB8F9}">
      <dgm:prSet/>
      <dgm:spPr/>
      <dgm:t>
        <a:bodyPr/>
        <a:lstStyle/>
        <a:p>
          <a:endParaRPr lang="en-US"/>
        </a:p>
      </dgm:t>
    </dgm:pt>
    <dgm:pt modelId="{F5586A14-75F7-48E9-9401-BD6BFC50FB18}" type="sibTrans" cxnId="{2A5E1A95-5FDF-405A-BFBF-BCCECD7CB8F9}">
      <dgm:prSet/>
      <dgm:spPr/>
      <dgm:t>
        <a:bodyPr/>
        <a:lstStyle/>
        <a:p>
          <a:endParaRPr lang="en-US"/>
        </a:p>
      </dgm:t>
    </dgm:pt>
    <dgm:pt modelId="{55B17823-E126-489F-9B82-B5AAB85041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Key challenges include the lack of seamless integration between monthly demand forecasts and weekly inventory planning, which often results in inefficiencies.</a:t>
          </a:r>
        </a:p>
      </dgm:t>
    </dgm:pt>
    <dgm:pt modelId="{F0663CEE-46A2-4FE5-9F12-32459B88C6DE}" type="parTrans" cxnId="{A17280E2-E09F-48C4-B73B-8280DD5245AB}">
      <dgm:prSet/>
      <dgm:spPr/>
      <dgm:t>
        <a:bodyPr/>
        <a:lstStyle/>
        <a:p>
          <a:endParaRPr lang="en-US"/>
        </a:p>
      </dgm:t>
    </dgm:pt>
    <dgm:pt modelId="{0D750604-A0F6-487B-9B87-CB8DCD478566}" type="sibTrans" cxnId="{A17280E2-E09F-48C4-B73B-8280DD5245AB}">
      <dgm:prSet/>
      <dgm:spPr/>
      <dgm:t>
        <a:bodyPr/>
        <a:lstStyle/>
        <a:p>
          <a:endParaRPr lang="en-US"/>
        </a:p>
      </dgm:t>
    </dgm:pt>
    <dgm:pt modelId="{18E50041-3793-4E97-9377-9DA96F79B3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With AI and machine learning, businesses can forecast demand more accurately, automate procurement processes, and maintain optimal inventory levels with ease.</a:t>
          </a:r>
        </a:p>
      </dgm:t>
    </dgm:pt>
    <dgm:pt modelId="{49BCC2D9-CA75-4506-993C-0A02D475FF8E}" type="parTrans" cxnId="{E549F594-9167-42E3-A23E-4E5B9B0D86C2}">
      <dgm:prSet/>
      <dgm:spPr/>
      <dgm:t>
        <a:bodyPr/>
        <a:lstStyle/>
        <a:p>
          <a:endParaRPr lang="en-US"/>
        </a:p>
      </dgm:t>
    </dgm:pt>
    <dgm:pt modelId="{1077561E-0C83-47BC-B0A0-E5F69E5FF79A}" type="sibTrans" cxnId="{E549F594-9167-42E3-A23E-4E5B9B0D86C2}">
      <dgm:prSet/>
      <dgm:spPr/>
      <dgm:t>
        <a:bodyPr/>
        <a:lstStyle/>
        <a:p>
          <a:endParaRPr lang="en-US"/>
        </a:p>
      </dgm:t>
    </dgm:pt>
    <dgm:pt modelId="{54E44418-D0ED-4F8B-A9BE-D79451FD2E29}" type="pres">
      <dgm:prSet presAssocID="{B8791A40-510F-49F1-AB3D-240BCAF89097}" presName="root" presStyleCnt="0">
        <dgm:presLayoutVars>
          <dgm:dir/>
          <dgm:resizeHandles val="exact"/>
        </dgm:presLayoutVars>
      </dgm:prSet>
      <dgm:spPr/>
    </dgm:pt>
    <dgm:pt modelId="{7E6322E9-64C7-4844-8023-864F5B6D4DA9}" type="pres">
      <dgm:prSet presAssocID="{299F9D7E-8FA3-4DB3-B3C3-63DF18B28798}" presName="compNode" presStyleCnt="0"/>
      <dgm:spPr/>
    </dgm:pt>
    <dgm:pt modelId="{354D1BC1-1B4A-49EB-B367-9FBB15560986}" type="pres">
      <dgm:prSet presAssocID="{299F9D7E-8FA3-4DB3-B3C3-63DF18B28798}" presName="bgRect" presStyleLbl="bgShp" presStyleIdx="0" presStyleCnt="4"/>
      <dgm:spPr/>
    </dgm:pt>
    <dgm:pt modelId="{AC619779-B724-4388-BF10-394CC2D9B076}" type="pres">
      <dgm:prSet presAssocID="{299F9D7E-8FA3-4DB3-B3C3-63DF18B2879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5623B642-A9D2-4240-892D-A40D15445863}" type="pres">
      <dgm:prSet presAssocID="{299F9D7E-8FA3-4DB3-B3C3-63DF18B28798}" presName="spaceRect" presStyleCnt="0"/>
      <dgm:spPr/>
    </dgm:pt>
    <dgm:pt modelId="{22FB3320-E871-4CD5-9456-CB52C320DA15}" type="pres">
      <dgm:prSet presAssocID="{299F9D7E-8FA3-4DB3-B3C3-63DF18B28798}" presName="parTx" presStyleLbl="revTx" presStyleIdx="0" presStyleCnt="4">
        <dgm:presLayoutVars>
          <dgm:chMax val="0"/>
          <dgm:chPref val="0"/>
        </dgm:presLayoutVars>
      </dgm:prSet>
      <dgm:spPr/>
    </dgm:pt>
    <dgm:pt modelId="{028198F7-50F6-4A95-AD07-0E4BFA5490A6}" type="pres">
      <dgm:prSet presAssocID="{10B5DF84-6DCD-48A6-9918-C8E3B3B83B3B}" presName="sibTrans" presStyleCnt="0"/>
      <dgm:spPr/>
    </dgm:pt>
    <dgm:pt modelId="{250DCA9F-54FF-4A4F-AB67-D92C7EBDA69A}" type="pres">
      <dgm:prSet presAssocID="{2598284A-6E7D-4614-864A-4059955D62C9}" presName="compNode" presStyleCnt="0"/>
      <dgm:spPr/>
    </dgm:pt>
    <dgm:pt modelId="{F37C7DA1-07D3-42D9-8029-44AF36FA4B4E}" type="pres">
      <dgm:prSet presAssocID="{2598284A-6E7D-4614-864A-4059955D62C9}" presName="bgRect" presStyleLbl="bgShp" presStyleIdx="1" presStyleCnt="4"/>
      <dgm:spPr/>
    </dgm:pt>
    <dgm:pt modelId="{5C017A32-E1F4-4628-8C52-DAAA25C884F7}" type="pres">
      <dgm:prSet presAssocID="{2598284A-6E7D-4614-864A-4059955D62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44E062A-2462-4E5F-ADF6-58B78CD85D2D}" type="pres">
      <dgm:prSet presAssocID="{2598284A-6E7D-4614-864A-4059955D62C9}" presName="spaceRect" presStyleCnt="0"/>
      <dgm:spPr/>
    </dgm:pt>
    <dgm:pt modelId="{35B321EB-F0DB-43C2-A23C-E91FBF530F32}" type="pres">
      <dgm:prSet presAssocID="{2598284A-6E7D-4614-864A-4059955D62C9}" presName="parTx" presStyleLbl="revTx" presStyleIdx="1" presStyleCnt="4">
        <dgm:presLayoutVars>
          <dgm:chMax val="0"/>
          <dgm:chPref val="0"/>
        </dgm:presLayoutVars>
      </dgm:prSet>
      <dgm:spPr/>
    </dgm:pt>
    <dgm:pt modelId="{28D7FD58-F00F-491D-B7B7-205894ED5309}" type="pres">
      <dgm:prSet presAssocID="{F5586A14-75F7-48E9-9401-BD6BFC50FB18}" presName="sibTrans" presStyleCnt="0"/>
      <dgm:spPr/>
    </dgm:pt>
    <dgm:pt modelId="{31379BCE-68C0-4938-999B-0418FC37D17C}" type="pres">
      <dgm:prSet presAssocID="{55B17823-E126-489F-9B82-B5AAB850415B}" presName="compNode" presStyleCnt="0"/>
      <dgm:spPr/>
    </dgm:pt>
    <dgm:pt modelId="{BA4450F8-A9A8-4471-8B11-7FCAF290837A}" type="pres">
      <dgm:prSet presAssocID="{55B17823-E126-489F-9B82-B5AAB850415B}" presName="bgRect" presStyleLbl="bgShp" presStyleIdx="2" presStyleCnt="4"/>
      <dgm:spPr/>
    </dgm:pt>
    <dgm:pt modelId="{61B85CF9-055E-44F2-BD5B-8067AA281A9F}" type="pres">
      <dgm:prSet presAssocID="{55B17823-E126-489F-9B82-B5AAB85041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3CF0A16-6634-466D-850D-2AE19EE2E5D3}" type="pres">
      <dgm:prSet presAssocID="{55B17823-E126-489F-9B82-B5AAB850415B}" presName="spaceRect" presStyleCnt="0"/>
      <dgm:spPr/>
    </dgm:pt>
    <dgm:pt modelId="{960ACC0C-7823-4807-9796-DF2557E33644}" type="pres">
      <dgm:prSet presAssocID="{55B17823-E126-489F-9B82-B5AAB850415B}" presName="parTx" presStyleLbl="revTx" presStyleIdx="2" presStyleCnt="4">
        <dgm:presLayoutVars>
          <dgm:chMax val="0"/>
          <dgm:chPref val="0"/>
        </dgm:presLayoutVars>
      </dgm:prSet>
      <dgm:spPr/>
    </dgm:pt>
    <dgm:pt modelId="{CF116ACF-F5BB-4801-86E8-2B76287F62DE}" type="pres">
      <dgm:prSet presAssocID="{0D750604-A0F6-487B-9B87-CB8DCD478566}" presName="sibTrans" presStyleCnt="0"/>
      <dgm:spPr/>
    </dgm:pt>
    <dgm:pt modelId="{B91B43AC-77FC-43DB-883B-B2E536A53047}" type="pres">
      <dgm:prSet presAssocID="{18E50041-3793-4E97-9377-9DA96F79B3AA}" presName="compNode" presStyleCnt="0"/>
      <dgm:spPr/>
    </dgm:pt>
    <dgm:pt modelId="{8421E055-DE7D-49EB-A1F7-F6C77B04B110}" type="pres">
      <dgm:prSet presAssocID="{18E50041-3793-4E97-9377-9DA96F79B3AA}" presName="bgRect" presStyleLbl="bgShp" presStyleIdx="3" presStyleCnt="4"/>
      <dgm:spPr/>
    </dgm:pt>
    <dgm:pt modelId="{6858A866-30B7-4EEE-A82F-770361550B55}" type="pres">
      <dgm:prSet presAssocID="{18E50041-3793-4E97-9377-9DA96F79B3A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1A5C00C-BDAD-4E5A-BDFE-69A7EE7BFF46}" type="pres">
      <dgm:prSet presAssocID="{18E50041-3793-4E97-9377-9DA96F79B3AA}" presName="spaceRect" presStyleCnt="0"/>
      <dgm:spPr/>
    </dgm:pt>
    <dgm:pt modelId="{3634084C-9F00-4FCF-9EA0-0AEDBD0AFB9E}" type="pres">
      <dgm:prSet presAssocID="{18E50041-3793-4E97-9377-9DA96F79B3A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40B5D44-74F1-4515-998D-DABEEA9F21DE}" type="presOf" srcId="{55B17823-E126-489F-9B82-B5AAB850415B}" destId="{960ACC0C-7823-4807-9796-DF2557E33644}" srcOrd="0" destOrd="0" presId="urn:microsoft.com/office/officeart/2018/2/layout/IconVerticalSolidList"/>
    <dgm:cxn modelId="{0EFB907C-10FD-49B2-8723-AC513FDA4BD0}" srcId="{B8791A40-510F-49F1-AB3D-240BCAF89097}" destId="{299F9D7E-8FA3-4DB3-B3C3-63DF18B28798}" srcOrd="0" destOrd="0" parTransId="{9B2C3566-B374-459C-9081-A397AEF5488E}" sibTransId="{10B5DF84-6DCD-48A6-9918-C8E3B3B83B3B}"/>
    <dgm:cxn modelId="{4326DB87-3157-4669-B319-18222FAF38C6}" type="presOf" srcId="{2598284A-6E7D-4614-864A-4059955D62C9}" destId="{35B321EB-F0DB-43C2-A23C-E91FBF530F32}" srcOrd="0" destOrd="0" presId="urn:microsoft.com/office/officeart/2018/2/layout/IconVerticalSolidList"/>
    <dgm:cxn modelId="{E549F594-9167-42E3-A23E-4E5B9B0D86C2}" srcId="{B8791A40-510F-49F1-AB3D-240BCAF89097}" destId="{18E50041-3793-4E97-9377-9DA96F79B3AA}" srcOrd="3" destOrd="0" parTransId="{49BCC2D9-CA75-4506-993C-0A02D475FF8E}" sibTransId="{1077561E-0C83-47BC-B0A0-E5F69E5FF79A}"/>
    <dgm:cxn modelId="{2A5E1A95-5FDF-405A-BFBF-BCCECD7CB8F9}" srcId="{B8791A40-510F-49F1-AB3D-240BCAF89097}" destId="{2598284A-6E7D-4614-864A-4059955D62C9}" srcOrd="1" destOrd="0" parTransId="{EEFD0133-071C-468B-9265-91BF60B0928D}" sibTransId="{F5586A14-75F7-48E9-9401-BD6BFC50FB18}"/>
    <dgm:cxn modelId="{EB8E9895-0780-4F09-9877-7E467F6CBB3C}" type="presOf" srcId="{18E50041-3793-4E97-9377-9DA96F79B3AA}" destId="{3634084C-9F00-4FCF-9EA0-0AEDBD0AFB9E}" srcOrd="0" destOrd="0" presId="urn:microsoft.com/office/officeart/2018/2/layout/IconVerticalSolidList"/>
    <dgm:cxn modelId="{084AA6AC-B226-4EF1-A9A0-8FA8AF3A599B}" type="presOf" srcId="{299F9D7E-8FA3-4DB3-B3C3-63DF18B28798}" destId="{22FB3320-E871-4CD5-9456-CB52C320DA15}" srcOrd="0" destOrd="0" presId="urn:microsoft.com/office/officeart/2018/2/layout/IconVerticalSolidList"/>
    <dgm:cxn modelId="{A17280E2-E09F-48C4-B73B-8280DD5245AB}" srcId="{B8791A40-510F-49F1-AB3D-240BCAF89097}" destId="{55B17823-E126-489F-9B82-B5AAB850415B}" srcOrd="2" destOrd="0" parTransId="{F0663CEE-46A2-4FE5-9F12-32459B88C6DE}" sibTransId="{0D750604-A0F6-487B-9B87-CB8DCD478566}"/>
    <dgm:cxn modelId="{FFAC99E9-5FF7-475D-8C9C-8227EC481548}" type="presOf" srcId="{B8791A40-510F-49F1-AB3D-240BCAF89097}" destId="{54E44418-D0ED-4F8B-A9BE-D79451FD2E29}" srcOrd="0" destOrd="0" presId="urn:microsoft.com/office/officeart/2018/2/layout/IconVerticalSolidList"/>
    <dgm:cxn modelId="{9CB95ADE-18D6-4637-B253-4DDE799C471D}" type="presParOf" srcId="{54E44418-D0ED-4F8B-A9BE-D79451FD2E29}" destId="{7E6322E9-64C7-4844-8023-864F5B6D4DA9}" srcOrd="0" destOrd="0" presId="urn:microsoft.com/office/officeart/2018/2/layout/IconVerticalSolidList"/>
    <dgm:cxn modelId="{1F106674-210C-4229-9D70-D9C70C110F64}" type="presParOf" srcId="{7E6322E9-64C7-4844-8023-864F5B6D4DA9}" destId="{354D1BC1-1B4A-49EB-B367-9FBB15560986}" srcOrd="0" destOrd="0" presId="urn:microsoft.com/office/officeart/2018/2/layout/IconVerticalSolidList"/>
    <dgm:cxn modelId="{271985A2-9258-4BA4-87C8-D15D49C5A165}" type="presParOf" srcId="{7E6322E9-64C7-4844-8023-864F5B6D4DA9}" destId="{AC619779-B724-4388-BF10-394CC2D9B076}" srcOrd="1" destOrd="0" presId="urn:microsoft.com/office/officeart/2018/2/layout/IconVerticalSolidList"/>
    <dgm:cxn modelId="{F7C2BA31-84F2-48E8-AAB9-BB569801DB90}" type="presParOf" srcId="{7E6322E9-64C7-4844-8023-864F5B6D4DA9}" destId="{5623B642-A9D2-4240-892D-A40D15445863}" srcOrd="2" destOrd="0" presId="urn:microsoft.com/office/officeart/2018/2/layout/IconVerticalSolidList"/>
    <dgm:cxn modelId="{67F8AE7B-DC2E-4A33-82AD-BE0B6897E029}" type="presParOf" srcId="{7E6322E9-64C7-4844-8023-864F5B6D4DA9}" destId="{22FB3320-E871-4CD5-9456-CB52C320DA15}" srcOrd="3" destOrd="0" presId="urn:microsoft.com/office/officeart/2018/2/layout/IconVerticalSolidList"/>
    <dgm:cxn modelId="{C59019D5-D5CC-4636-8568-53879D9CE22C}" type="presParOf" srcId="{54E44418-D0ED-4F8B-A9BE-D79451FD2E29}" destId="{028198F7-50F6-4A95-AD07-0E4BFA5490A6}" srcOrd="1" destOrd="0" presId="urn:microsoft.com/office/officeart/2018/2/layout/IconVerticalSolidList"/>
    <dgm:cxn modelId="{8965A2DA-A0F6-45BA-A998-F92EB9AEDC9A}" type="presParOf" srcId="{54E44418-D0ED-4F8B-A9BE-D79451FD2E29}" destId="{250DCA9F-54FF-4A4F-AB67-D92C7EBDA69A}" srcOrd="2" destOrd="0" presId="urn:microsoft.com/office/officeart/2018/2/layout/IconVerticalSolidList"/>
    <dgm:cxn modelId="{B90B6A25-DA65-421A-AB90-3692DDA043DB}" type="presParOf" srcId="{250DCA9F-54FF-4A4F-AB67-D92C7EBDA69A}" destId="{F37C7DA1-07D3-42D9-8029-44AF36FA4B4E}" srcOrd="0" destOrd="0" presId="urn:microsoft.com/office/officeart/2018/2/layout/IconVerticalSolidList"/>
    <dgm:cxn modelId="{130A759F-E59F-444C-AC9E-95D03DA5A8AE}" type="presParOf" srcId="{250DCA9F-54FF-4A4F-AB67-D92C7EBDA69A}" destId="{5C017A32-E1F4-4628-8C52-DAAA25C884F7}" srcOrd="1" destOrd="0" presId="urn:microsoft.com/office/officeart/2018/2/layout/IconVerticalSolidList"/>
    <dgm:cxn modelId="{C66A9FC3-4DE7-4D12-9771-1C8CE2D014F0}" type="presParOf" srcId="{250DCA9F-54FF-4A4F-AB67-D92C7EBDA69A}" destId="{044E062A-2462-4E5F-ADF6-58B78CD85D2D}" srcOrd="2" destOrd="0" presId="urn:microsoft.com/office/officeart/2018/2/layout/IconVerticalSolidList"/>
    <dgm:cxn modelId="{E8A98118-2C34-4928-8276-374E781DE7B9}" type="presParOf" srcId="{250DCA9F-54FF-4A4F-AB67-D92C7EBDA69A}" destId="{35B321EB-F0DB-43C2-A23C-E91FBF530F32}" srcOrd="3" destOrd="0" presId="urn:microsoft.com/office/officeart/2018/2/layout/IconVerticalSolidList"/>
    <dgm:cxn modelId="{6F679069-DB54-4360-9277-5A93C6EAA98F}" type="presParOf" srcId="{54E44418-D0ED-4F8B-A9BE-D79451FD2E29}" destId="{28D7FD58-F00F-491D-B7B7-205894ED5309}" srcOrd="3" destOrd="0" presId="urn:microsoft.com/office/officeart/2018/2/layout/IconVerticalSolidList"/>
    <dgm:cxn modelId="{76A24AAE-02FB-4309-80A5-B1AAFFA299F6}" type="presParOf" srcId="{54E44418-D0ED-4F8B-A9BE-D79451FD2E29}" destId="{31379BCE-68C0-4938-999B-0418FC37D17C}" srcOrd="4" destOrd="0" presId="urn:microsoft.com/office/officeart/2018/2/layout/IconVerticalSolidList"/>
    <dgm:cxn modelId="{14C2EB9A-21C3-414E-B99D-2C6FC77E7583}" type="presParOf" srcId="{31379BCE-68C0-4938-999B-0418FC37D17C}" destId="{BA4450F8-A9A8-4471-8B11-7FCAF290837A}" srcOrd="0" destOrd="0" presId="urn:microsoft.com/office/officeart/2018/2/layout/IconVerticalSolidList"/>
    <dgm:cxn modelId="{AF005AA7-33E8-4A7A-BAA4-2F3F9EAA7747}" type="presParOf" srcId="{31379BCE-68C0-4938-999B-0418FC37D17C}" destId="{61B85CF9-055E-44F2-BD5B-8067AA281A9F}" srcOrd="1" destOrd="0" presId="urn:microsoft.com/office/officeart/2018/2/layout/IconVerticalSolidList"/>
    <dgm:cxn modelId="{79B07B3E-5E2A-4F7E-B3E8-1A33A4D3899B}" type="presParOf" srcId="{31379BCE-68C0-4938-999B-0418FC37D17C}" destId="{83CF0A16-6634-466D-850D-2AE19EE2E5D3}" srcOrd="2" destOrd="0" presId="urn:microsoft.com/office/officeart/2018/2/layout/IconVerticalSolidList"/>
    <dgm:cxn modelId="{8878A67C-FCDC-49CC-8AFA-B1A3866394AA}" type="presParOf" srcId="{31379BCE-68C0-4938-999B-0418FC37D17C}" destId="{960ACC0C-7823-4807-9796-DF2557E33644}" srcOrd="3" destOrd="0" presId="urn:microsoft.com/office/officeart/2018/2/layout/IconVerticalSolidList"/>
    <dgm:cxn modelId="{C6BF3A55-AC18-44D8-9C00-5A1801FDC19D}" type="presParOf" srcId="{54E44418-D0ED-4F8B-A9BE-D79451FD2E29}" destId="{CF116ACF-F5BB-4801-86E8-2B76287F62DE}" srcOrd="5" destOrd="0" presId="urn:microsoft.com/office/officeart/2018/2/layout/IconVerticalSolidList"/>
    <dgm:cxn modelId="{A48C1DF7-4789-4CF7-B008-66C2FE785FB4}" type="presParOf" srcId="{54E44418-D0ED-4F8B-A9BE-D79451FD2E29}" destId="{B91B43AC-77FC-43DB-883B-B2E536A53047}" srcOrd="6" destOrd="0" presId="urn:microsoft.com/office/officeart/2018/2/layout/IconVerticalSolidList"/>
    <dgm:cxn modelId="{8A0C26AC-C90F-42C6-8114-FE8FF6C7037C}" type="presParOf" srcId="{B91B43AC-77FC-43DB-883B-B2E536A53047}" destId="{8421E055-DE7D-49EB-A1F7-F6C77B04B110}" srcOrd="0" destOrd="0" presId="urn:microsoft.com/office/officeart/2018/2/layout/IconVerticalSolidList"/>
    <dgm:cxn modelId="{BD3D6966-4310-41E9-89DA-C7B19F6F1CC3}" type="presParOf" srcId="{B91B43AC-77FC-43DB-883B-B2E536A53047}" destId="{6858A866-30B7-4EEE-A82F-770361550B55}" srcOrd="1" destOrd="0" presId="urn:microsoft.com/office/officeart/2018/2/layout/IconVerticalSolidList"/>
    <dgm:cxn modelId="{43F98301-7D47-4B8E-BBE9-75BB0009D119}" type="presParOf" srcId="{B91B43AC-77FC-43DB-883B-B2E536A53047}" destId="{21A5C00C-BDAD-4E5A-BDFE-69A7EE7BFF46}" srcOrd="2" destOrd="0" presId="urn:microsoft.com/office/officeart/2018/2/layout/IconVerticalSolidList"/>
    <dgm:cxn modelId="{A60B86E4-46EA-4233-BF58-9F85D6B73E01}" type="presParOf" srcId="{B91B43AC-77FC-43DB-883B-B2E536A53047}" destId="{3634084C-9F00-4FCF-9EA0-0AEDBD0AFB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791A40-510F-49F1-AB3D-240BCAF890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9F9D7E-8FA3-4DB3-B3C3-63DF18B2879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Lack of AI-Driven Inventory Optimization</a:t>
          </a:r>
          <a:r>
            <a:rPr lang="en-US">
              <a:latin typeface="Calibri"/>
            </a:rPr>
            <a:t> - </a:t>
          </a:r>
          <a:r>
            <a:rPr lang="en-US"/>
            <a:t>Develop </a:t>
          </a:r>
          <a:r>
            <a:rPr lang="en-US" b="1"/>
            <a:t>AI-powered predictive models</a:t>
          </a:r>
          <a:r>
            <a:rPr lang="en-US"/>
            <a:t> to optimize stock levels and prevent over/under-stocking.</a:t>
          </a:r>
        </a:p>
      </dgm:t>
    </dgm:pt>
    <dgm:pt modelId="{9B2C3566-B374-459C-9081-A397AEF5488E}" type="parTrans" cxnId="{0EFB907C-10FD-49B2-8723-AC513FDA4BD0}">
      <dgm:prSet/>
      <dgm:spPr/>
      <dgm:t>
        <a:bodyPr/>
        <a:lstStyle/>
        <a:p>
          <a:endParaRPr lang="en-US"/>
        </a:p>
      </dgm:t>
    </dgm:pt>
    <dgm:pt modelId="{10B5DF84-6DCD-48A6-9918-C8E3B3B83B3B}" type="sibTrans" cxnId="{0EFB907C-10FD-49B2-8723-AC513FDA4BD0}">
      <dgm:prSet/>
      <dgm:spPr/>
      <dgm:t>
        <a:bodyPr/>
        <a:lstStyle/>
        <a:p>
          <a:endParaRPr lang="en-US"/>
        </a:p>
      </dgm:t>
    </dgm:pt>
    <dgm:pt modelId="{2598284A-6E7D-4614-864A-4059955D62C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Inefficient Demand-Supply Forecasting</a:t>
          </a:r>
          <a:r>
            <a:rPr lang="en-US">
              <a:latin typeface="Calibri"/>
            </a:rPr>
            <a:t> - </a:t>
          </a:r>
          <a:r>
            <a:rPr lang="en-US"/>
            <a:t>Use </a:t>
          </a:r>
          <a:r>
            <a:rPr lang="en-US" b="1"/>
            <a:t>machine learning &amp; data analytics</a:t>
          </a:r>
          <a:r>
            <a:rPr lang="en-US"/>
            <a:t> to predict demand fluctuations accurately.</a:t>
          </a:r>
        </a:p>
      </dgm:t>
    </dgm:pt>
    <dgm:pt modelId="{EEFD0133-071C-468B-9265-91BF60B0928D}" type="parTrans" cxnId="{2A5E1A95-5FDF-405A-BFBF-BCCECD7CB8F9}">
      <dgm:prSet/>
      <dgm:spPr/>
      <dgm:t>
        <a:bodyPr/>
        <a:lstStyle/>
        <a:p>
          <a:endParaRPr lang="en-US"/>
        </a:p>
      </dgm:t>
    </dgm:pt>
    <dgm:pt modelId="{F5586A14-75F7-48E9-9401-BD6BFC50FB18}" type="sibTrans" cxnId="{2A5E1A95-5FDF-405A-BFBF-BCCECD7CB8F9}">
      <dgm:prSet/>
      <dgm:spPr/>
      <dgm:t>
        <a:bodyPr/>
        <a:lstStyle/>
        <a:p>
          <a:endParaRPr lang="en-US"/>
        </a:p>
      </dgm:t>
    </dgm:pt>
    <dgm:pt modelId="{55B17823-E126-489F-9B82-B5AAB850415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Inefficient Supply Chain</a:t>
          </a:r>
          <a:r>
            <a:rPr lang="en-US" b="1">
              <a:latin typeface="Calibri"/>
            </a:rPr>
            <a:t> </a:t>
          </a:r>
          <a:r>
            <a:rPr lang="en-US" b="1"/>
            <a:t> Management</a:t>
          </a:r>
          <a:r>
            <a:rPr lang="en-US"/>
            <a:t> </a:t>
          </a:r>
          <a:r>
            <a:rPr lang="en-US">
              <a:latin typeface="Calibri"/>
            </a:rPr>
            <a:t>- </a:t>
          </a:r>
          <a:r>
            <a:rPr lang="en-US"/>
            <a:t>Develop AI-based route optimization and inventory management systems to streamline logistics and reduce transportation costs.</a:t>
          </a:r>
        </a:p>
      </dgm:t>
    </dgm:pt>
    <dgm:pt modelId="{F0663CEE-46A2-4FE5-9F12-32459B88C6DE}" type="parTrans" cxnId="{A17280E2-E09F-48C4-B73B-8280DD5245AB}">
      <dgm:prSet/>
      <dgm:spPr/>
      <dgm:t>
        <a:bodyPr/>
        <a:lstStyle/>
        <a:p>
          <a:endParaRPr lang="en-US"/>
        </a:p>
      </dgm:t>
    </dgm:pt>
    <dgm:pt modelId="{0D750604-A0F6-487B-9B87-CB8DCD478566}" type="sibTrans" cxnId="{A17280E2-E09F-48C4-B73B-8280DD5245AB}">
      <dgm:prSet/>
      <dgm:spPr/>
      <dgm:t>
        <a:bodyPr/>
        <a:lstStyle/>
        <a:p>
          <a:endParaRPr lang="en-US"/>
        </a:p>
      </dgm:t>
    </dgm:pt>
    <dgm:pt modelId="{54E44418-D0ED-4F8B-A9BE-D79451FD2E29}" type="pres">
      <dgm:prSet presAssocID="{B8791A40-510F-49F1-AB3D-240BCAF89097}" presName="root" presStyleCnt="0">
        <dgm:presLayoutVars>
          <dgm:dir/>
          <dgm:resizeHandles val="exact"/>
        </dgm:presLayoutVars>
      </dgm:prSet>
      <dgm:spPr/>
    </dgm:pt>
    <dgm:pt modelId="{7E6322E9-64C7-4844-8023-864F5B6D4DA9}" type="pres">
      <dgm:prSet presAssocID="{299F9D7E-8FA3-4DB3-B3C3-63DF18B28798}" presName="compNode" presStyleCnt="0"/>
      <dgm:spPr/>
    </dgm:pt>
    <dgm:pt modelId="{354D1BC1-1B4A-49EB-B367-9FBB15560986}" type="pres">
      <dgm:prSet presAssocID="{299F9D7E-8FA3-4DB3-B3C3-63DF18B28798}" presName="bgRect" presStyleLbl="bgShp" presStyleIdx="0" presStyleCnt="3"/>
      <dgm:spPr/>
    </dgm:pt>
    <dgm:pt modelId="{AC619779-B724-4388-BF10-394CC2D9B076}" type="pres">
      <dgm:prSet presAssocID="{299F9D7E-8FA3-4DB3-B3C3-63DF18B287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5623B642-A9D2-4240-892D-A40D15445863}" type="pres">
      <dgm:prSet presAssocID="{299F9D7E-8FA3-4DB3-B3C3-63DF18B28798}" presName="spaceRect" presStyleCnt="0"/>
      <dgm:spPr/>
    </dgm:pt>
    <dgm:pt modelId="{22FB3320-E871-4CD5-9456-CB52C320DA15}" type="pres">
      <dgm:prSet presAssocID="{299F9D7E-8FA3-4DB3-B3C3-63DF18B28798}" presName="parTx" presStyleLbl="revTx" presStyleIdx="0" presStyleCnt="3">
        <dgm:presLayoutVars>
          <dgm:chMax val="0"/>
          <dgm:chPref val="0"/>
        </dgm:presLayoutVars>
      </dgm:prSet>
      <dgm:spPr/>
    </dgm:pt>
    <dgm:pt modelId="{028198F7-50F6-4A95-AD07-0E4BFA5490A6}" type="pres">
      <dgm:prSet presAssocID="{10B5DF84-6DCD-48A6-9918-C8E3B3B83B3B}" presName="sibTrans" presStyleCnt="0"/>
      <dgm:spPr/>
    </dgm:pt>
    <dgm:pt modelId="{250DCA9F-54FF-4A4F-AB67-D92C7EBDA69A}" type="pres">
      <dgm:prSet presAssocID="{2598284A-6E7D-4614-864A-4059955D62C9}" presName="compNode" presStyleCnt="0"/>
      <dgm:spPr/>
    </dgm:pt>
    <dgm:pt modelId="{F37C7DA1-07D3-42D9-8029-44AF36FA4B4E}" type="pres">
      <dgm:prSet presAssocID="{2598284A-6E7D-4614-864A-4059955D62C9}" presName="bgRect" presStyleLbl="bgShp" presStyleIdx="1" presStyleCnt="3"/>
      <dgm:spPr/>
    </dgm:pt>
    <dgm:pt modelId="{5C017A32-E1F4-4628-8C52-DAAA25C884F7}" type="pres">
      <dgm:prSet presAssocID="{2598284A-6E7D-4614-864A-4059955D62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44E062A-2462-4E5F-ADF6-58B78CD85D2D}" type="pres">
      <dgm:prSet presAssocID="{2598284A-6E7D-4614-864A-4059955D62C9}" presName="spaceRect" presStyleCnt="0"/>
      <dgm:spPr/>
    </dgm:pt>
    <dgm:pt modelId="{35B321EB-F0DB-43C2-A23C-E91FBF530F32}" type="pres">
      <dgm:prSet presAssocID="{2598284A-6E7D-4614-864A-4059955D62C9}" presName="parTx" presStyleLbl="revTx" presStyleIdx="1" presStyleCnt="3">
        <dgm:presLayoutVars>
          <dgm:chMax val="0"/>
          <dgm:chPref val="0"/>
        </dgm:presLayoutVars>
      </dgm:prSet>
      <dgm:spPr/>
    </dgm:pt>
    <dgm:pt modelId="{28D7FD58-F00F-491D-B7B7-205894ED5309}" type="pres">
      <dgm:prSet presAssocID="{F5586A14-75F7-48E9-9401-BD6BFC50FB18}" presName="sibTrans" presStyleCnt="0"/>
      <dgm:spPr/>
    </dgm:pt>
    <dgm:pt modelId="{31379BCE-68C0-4938-999B-0418FC37D17C}" type="pres">
      <dgm:prSet presAssocID="{55B17823-E126-489F-9B82-B5AAB850415B}" presName="compNode" presStyleCnt="0"/>
      <dgm:spPr/>
    </dgm:pt>
    <dgm:pt modelId="{BA4450F8-A9A8-4471-8B11-7FCAF290837A}" type="pres">
      <dgm:prSet presAssocID="{55B17823-E126-489F-9B82-B5AAB850415B}" presName="bgRect" presStyleLbl="bgShp" presStyleIdx="2" presStyleCnt="3"/>
      <dgm:spPr/>
    </dgm:pt>
    <dgm:pt modelId="{61B85CF9-055E-44F2-BD5B-8067AA281A9F}" type="pres">
      <dgm:prSet presAssocID="{55B17823-E126-489F-9B82-B5AAB85041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3CF0A16-6634-466D-850D-2AE19EE2E5D3}" type="pres">
      <dgm:prSet presAssocID="{55B17823-E126-489F-9B82-B5AAB850415B}" presName="spaceRect" presStyleCnt="0"/>
      <dgm:spPr/>
    </dgm:pt>
    <dgm:pt modelId="{960ACC0C-7823-4807-9796-DF2557E33644}" type="pres">
      <dgm:prSet presAssocID="{55B17823-E126-489F-9B82-B5AAB850415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F06250-A73F-4C17-AAE5-EEDCF1B4BA07}" type="presOf" srcId="{299F9D7E-8FA3-4DB3-B3C3-63DF18B28798}" destId="{22FB3320-E871-4CD5-9456-CB52C320DA15}" srcOrd="0" destOrd="0" presId="urn:microsoft.com/office/officeart/2018/2/layout/IconVerticalSolidList"/>
    <dgm:cxn modelId="{5A163B78-108F-4EF7-AD27-B68494E2BBD1}" type="presOf" srcId="{2598284A-6E7D-4614-864A-4059955D62C9}" destId="{35B321EB-F0DB-43C2-A23C-E91FBF530F32}" srcOrd="0" destOrd="0" presId="urn:microsoft.com/office/officeart/2018/2/layout/IconVerticalSolidList"/>
    <dgm:cxn modelId="{0EFB907C-10FD-49B2-8723-AC513FDA4BD0}" srcId="{B8791A40-510F-49F1-AB3D-240BCAF89097}" destId="{299F9D7E-8FA3-4DB3-B3C3-63DF18B28798}" srcOrd="0" destOrd="0" parTransId="{9B2C3566-B374-459C-9081-A397AEF5488E}" sibTransId="{10B5DF84-6DCD-48A6-9918-C8E3B3B83B3B}"/>
    <dgm:cxn modelId="{20350787-EE73-4AC0-9A30-4E70F922ED95}" type="presOf" srcId="{55B17823-E126-489F-9B82-B5AAB850415B}" destId="{960ACC0C-7823-4807-9796-DF2557E33644}" srcOrd="0" destOrd="0" presId="urn:microsoft.com/office/officeart/2018/2/layout/IconVerticalSolidList"/>
    <dgm:cxn modelId="{2A5E1A95-5FDF-405A-BFBF-BCCECD7CB8F9}" srcId="{B8791A40-510F-49F1-AB3D-240BCAF89097}" destId="{2598284A-6E7D-4614-864A-4059955D62C9}" srcOrd="1" destOrd="0" parTransId="{EEFD0133-071C-468B-9265-91BF60B0928D}" sibTransId="{F5586A14-75F7-48E9-9401-BD6BFC50FB18}"/>
    <dgm:cxn modelId="{A17280E2-E09F-48C4-B73B-8280DD5245AB}" srcId="{B8791A40-510F-49F1-AB3D-240BCAF89097}" destId="{55B17823-E126-489F-9B82-B5AAB850415B}" srcOrd="2" destOrd="0" parTransId="{F0663CEE-46A2-4FE5-9F12-32459B88C6DE}" sibTransId="{0D750604-A0F6-487B-9B87-CB8DCD478566}"/>
    <dgm:cxn modelId="{FFAC99E9-5FF7-475D-8C9C-8227EC481548}" type="presOf" srcId="{B8791A40-510F-49F1-AB3D-240BCAF89097}" destId="{54E44418-D0ED-4F8B-A9BE-D79451FD2E29}" srcOrd="0" destOrd="0" presId="urn:microsoft.com/office/officeart/2018/2/layout/IconVerticalSolidList"/>
    <dgm:cxn modelId="{19C3CBFD-E5B3-4207-8AAA-DC695005C670}" type="presParOf" srcId="{54E44418-D0ED-4F8B-A9BE-D79451FD2E29}" destId="{7E6322E9-64C7-4844-8023-864F5B6D4DA9}" srcOrd="0" destOrd="0" presId="urn:microsoft.com/office/officeart/2018/2/layout/IconVerticalSolidList"/>
    <dgm:cxn modelId="{A8FD6DE5-D532-4246-9208-4F0C5BED1E35}" type="presParOf" srcId="{7E6322E9-64C7-4844-8023-864F5B6D4DA9}" destId="{354D1BC1-1B4A-49EB-B367-9FBB15560986}" srcOrd="0" destOrd="0" presId="urn:microsoft.com/office/officeart/2018/2/layout/IconVerticalSolidList"/>
    <dgm:cxn modelId="{DC676252-D1D7-4DE1-96F3-F4825DF830ED}" type="presParOf" srcId="{7E6322E9-64C7-4844-8023-864F5B6D4DA9}" destId="{AC619779-B724-4388-BF10-394CC2D9B076}" srcOrd="1" destOrd="0" presId="urn:microsoft.com/office/officeart/2018/2/layout/IconVerticalSolidList"/>
    <dgm:cxn modelId="{F3C50D15-A799-4775-9EF8-F0D01A3321C3}" type="presParOf" srcId="{7E6322E9-64C7-4844-8023-864F5B6D4DA9}" destId="{5623B642-A9D2-4240-892D-A40D15445863}" srcOrd="2" destOrd="0" presId="urn:microsoft.com/office/officeart/2018/2/layout/IconVerticalSolidList"/>
    <dgm:cxn modelId="{63135BA6-9F7B-4CE7-A42D-CCB0DC29EC82}" type="presParOf" srcId="{7E6322E9-64C7-4844-8023-864F5B6D4DA9}" destId="{22FB3320-E871-4CD5-9456-CB52C320DA15}" srcOrd="3" destOrd="0" presId="urn:microsoft.com/office/officeart/2018/2/layout/IconVerticalSolidList"/>
    <dgm:cxn modelId="{87C34C04-7187-4737-8CE3-FDF0BBC50C6B}" type="presParOf" srcId="{54E44418-D0ED-4F8B-A9BE-D79451FD2E29}" destId="{028198F7-50F6-4A95-AD07-0E4BFA5490A6}" srcOrd="1" destOrd="0" presId="urn:microsoft.com/office/officeart/2018/2/layout/IconVerticalSolidList"/>
    <dgm:cxn modelId="{9912933B-D641-4763-A24A-31230A73649A}" type="presParOf" srcId="{54E44418-D0ED-4F8B-A9BE-D79451FD2E29}" destId="{250DCA9F-54FF-4A4F-AB67-D92C7EBDA69A}" srcOrd="2" destOrd="0" presId="urn:microsoft.com/office/officeart/2018/2/layout/IconVerticalSolidList"/>
    <dgm:cxn modelId="{F60E63C7-F938-4DBB-A881-6224A68A61BB}" type="presParOf" srcId="{250DCA9F-54FF-4A4F-AB67-D92C7EBDA69A}" destId="{F37C7DA1-07D3-42D9-8029-44AF36FA4B4E}" srcOrd="0" destOrd="0" presId="urn:microsoft.com/office/officeart/2018/2/layout/IconVerticalSolidList"/>
    <dgm:cxn modelId="{B738BA64-AA29-4480-BA57-3949A0690481}" type="presParOf" srcId="{250DCA9F-54FF-4A4F-AB67-D92C7EBDA69A}" destId="{5C017A32-E1F4-4628-8C52-DAAA25C884F7}" srcOrd="1" destOrd="0" presId="urn:microsoft.com/office/officeart/2018/2/layout/IconVerticalSolidList"/>
    <dgm:cxn modelId="{E96587BE-54B4-407F-9AE7-1B21426BE589}" type="presParOf" srcId="{250DCA9F-54FF-4A4F-AB67-D92C7EBDA69A}" destId="{044E062A-2462-4E5F-ADF6-58B78CD85D2D}" srcOrd="2" destOrd="0" presId="urn:microsoft.com/office/officeart/2018/2/layout/IconVerticalSolidList"/>
    <dgm:cxn modelId="{7D0A4748-EE11-45CA-B9E0-F3D1453C29CF}" type="presParOf" srcId="{250DCA9F-54FF-4A4F-AB67-D92C7EBDA69A}" destId="{35B321EB-F0DB-43C2-A23C-E91FBF530F32}" srcOrd="3" destOrd="0" presId="urn:microsoft.com/office/officeart/2018/2/layout/IconVerticalSolidList"/>
    <dgm:cxn modelId="{1E6D3490-7105-4E48-BAC2-49AACA241BCD}" type="presParOf" srcId="{54E44418-D0ED-4F8B-A9BE-D79451FD2E29}" destId="{28D7FD58-F00F-491D-B7B7-205894ED5309}" srcOrd="3" destOrd="0" presId="urn:microsoft.com/office/officeart/2018/2/layout/IconVerticalSolidList"/>
    <dgm:cxn modelId="{E3F5BC95-BB1D-4642-B96A-44EF580F2145}" type="presParOf" srcId="{54E44418-D0ED-4F8B-A9BE-D79451FD2E29}" destId="{31379BCE-68C0-4938-999B-0418FC37D17C}" srcOrd="4" destOrd="0" presId="urn:microsoft.com/office/officeart/2018/2/layout/IconVerticalSolidList"/>
    <dgm:cxn modelId="{9242C1C9-9951-4B4A-90EE-12CF0BB74EED}" type="presParOf" srcId="{31379BCE-68C0-4938-999B-0418FC37D17C}" destId="{BA4450F8-A9A8-4471-8B11-7FCAF290837A}" srcOrd="0" destOrd="0" presId="urn:microsoft.com/office/officeart/2018/2/layout/IconVerticalSolidList"/>
    <dgm:cxn modelId="{1F4A25CF-F168-490C-AA35-350F6DCBEA2F}" type="presParOf" srcId="{31379BCE-68C0-4938-999B-0418FC37D17C}" destId="{61B85CF9-055E-44F2-BD5B-8067AA281A9F}" srcOrd="1" destOrd="0" presId="urn:microsoft.com/office/officeart/2018/2/layout/IconVerticalSolidList"/>
    <dgm:cxn modelId="{5FA2FCC0-8B8B-4B9A-BDA0-7086E8CF3F5B}" type="presParOf" srcId="{31379BCE-68C0-4938-999B-0418FC37D17C}" destId="{83CF0A16-6634-466D-850D-2AE19EE2E5D3}" srcOrd="2" destOrd="0" presId="urn:microsoft.com/office/officeart/2018/2/layout/IconVerticalSolidList"/>
    <dgm:cxn modelId="{76EAF8F2-7DB1-4D06-8FD9-B718F12F8B0B}" type="presParOf" srcId="{31379BCE-68C0-4938-999B-0418FC37D17C}" destId="{960ACC0C-7823-4807-9796-DF2557E336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53E5C-7DE0-4C68-87D6-DED3EAA31F4F}">
      <dsp:nvSpPr>
        <dsp:cNvPr id="0" name=""/>
        <dsp:cNvSpPr/>
      </dsp:nvSpPr>
      <dsp:spPr>
        <a:xfrm>
          <a:off x="0" y="566956"/>
          <a:ext cx="10773358" cy="430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6132" tIns="499872" rIns="836132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</a:rPr>
            <a:t>Integration</a:t>
          </a: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Calibri"/>
            </a:rPr>
            <a:t> </a:t>
          </a: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</a:rPr>
            <a:t> data sources, including weather patterns and market trends 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</a:rPr>
            <a:t>Selection and optimization of machine learning algorithms for forecasting accuracy.</a:t>
          </a:r>
          <a:endParaRPr lang="en-US" sz="2400" kern="1200">
            <a:solidFill>
              <a:schemeClr val="tx1">
                <a:lumMod val="95000"/>
                <a:lumOff val="5000"/>
              </a:schemeClr>
            </a:solidFill>
            <a:latin typeface="Calibri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</a:rPr>
            <a:t>Analysis of historical data to identify demand factors.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</a:rPr>
            <a:t>Completion of the project model training </a:t>
          </a: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Calibri"/>
            </a:rPr>
            <a:t>and testing </a:t>
          </a: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</a:rPr>
            <a:t>part.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Calibri"/>
            </a:rPr>
            <a:t>Testing and validation using expanded datasets from multiple regions.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Calibri"/>
            </a:rPr>
            <a:t>Frontend dashboard design for monitoring and interactive visualization of forecasting outcomes.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566956"/>
        <a:ext cx="10773358" cy="4309200"/>
      </dsp:txXfrm>
    </dsp:sp>
    <dsp:sp modelId="{358ECB43-E6FB-4C08-8E10-63EBAD0F11D0}">
      <dsp:nvSpPr>
        <dsp:cNvPr id="0" name=""/>
        <dsp:cNvSpPr/>
      </dsp:nvSpPr>
      <dsp:spPr>
        <a:xfrm>
          <a:off x="538667" y="136841"/>
          <a:ext cx="7541350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045" tIns="0" rIns="285045" bIns="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>
                  <a:lumMod val="95000"/>
                  <a:lumOff val="5000"/>
                </a:schemeClr>
              </a:solidFill>
            </a:rPr>
            <a:t> Completion of the Components</a:t>
          </a:r>
          <a:endParaRPr lang="en-US" sz="2400" kern="1200">
            <a:solidFill>
              <a:schemeClr val="tx1">
                <a:lumMod val="95000"/>
                <a:lumOff val="5000"/>
              </a:schemeClr>
            </a:solidFill>
            <a:latin typeface="Calibri"/>
          </a:endParaRPr>
        </a:p>
      </dsp:txBody>
      <dsp:txXfrm>
        <a:off x="573252" y="171426"/>
        <a:ext cx="7472180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D1BC1-1B4A-49EB-B367-9FBB15560986}">
      <dsp:nvSpPr>
        <dsp:cNvPr id="0" name=""/>
        <dsp:cNvSpPr/>
      </dsp:nvSpPr>
      <dsp:spPr>
        <a:xfrm>
          <a:off x="0" y="1970"/>
          <a:ext cx="5921514" cy="998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19779-B724-4388-BF10-394CC2D9B076}">
      <dsp:nvSpPr>
        <dsp:cNvPr id="0" name=""/>
        <dsp:cNvSpPr/>
      </dsp:nvSpPr>
      <dsp:spPr>
        <a:xfrm>
          <a:off x="302179" y="226732"/>
          <a:ext cx="549416" cy="549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B3320-E871-4CD5-9456-CB52C320DA15}">
      <dsp:nvSpPr>
        <dsp:cNvPr id="0" name=""/>
        <dsp:cNvSpPr/>
      </dsp:nvSpPr>
      <dsp:spPr>
        <a:xfrm>
          <a:off x="1153774" y="1970"/>
          <a:ext cx="4767739" cy="99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21" tIns="105721" rIns="105721" bIns="1057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Accurately estimating weekly raw material needs is essential for ensuring that procurement aligns with production schedules and market trends.</a:t>
          </a:r>
        </a:p>
      </dsp:txBody>
      <dsp:txXfrm>
        <a:off x="1153774" y="1970"/>
        <a:ext cx="4767739" cy="998939"/>
      </dsp:txXfrm>
    </dsp:sp>
    <dsp:sp modelId="{F37C7DA1-07D3-42D9-8029-44AF36FA4B4E}">
      <dsp:nvSpPr>
        <dsp:cNvPr id="0" name=""/>
        <dsp:cNvSpPr/>
      </dsp:nvSpPr>
      <dsp:spPr>
        <a:xfrm>
          <a:off x="0" y="1250644"/>
          <a:ext cx="5921514" cy="998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17A32-E1F4-4628-8C52-DAAA25C884F7}">
      <dsp:nvSpPr>
        <dsp:cNvPr id="0" name=""/>
        <dsp:cNvSpPr/>
      </dsp:nvSpPr>
      <dsp:spPr>
        <a:xfrm>
          <a:off x="302179" y="1475406"/>
          <a:ext cx="549416" cy="549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321EB-F0DB-43C2-A23C-E91FBF530F32}">
      <dsp:nvSpPr>
        <dsp:cNvPr id="0" name=""/>
        <dsp:cNvSpPr/>
      </dsp:nvSpPr>
      <dsp:spPr>
        <a:xfrm>
          <a:off x="1153774" y="1250644"/>
          <a:ext cx="4767739" cy="99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21" tIns="105721" rIns="105721" bIns="1057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Traditional methods conventional approaches rely on manual processes and basic forecasting techniques, frequently leading to either excess stock or shortages.</a:t>
          </a:r>
        </a:p>
      </dsp:txBody>
      <dsp:txXfrm>
        <a:off x="1153774" y="1250644"/>
        <a:ext cx="4767739" cy="998939"/>
      </dsp:txXfrm>
    </dsp:sp>
    <dsp:sp modelId="{BA4450F8-A9A8-4471-8B11-7FCAF290837A}">
      <dsp:nvSpPr>
        <dsp:cNvPr id="0" name=""/>
        <dsp:cNvSpPr/>
      </dsp:nvSpPr>
      <dsp:spPr>
        <a:xfrm>
          <a:off x="0" y="2499318"/>
          <a:ext cx="5921514" cy="998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85CF9-055E-44F2-BD5B-8067AA281A9F}">
      <dsp:nvSpPr>
        <dsp:cNvPr id="0" name=""/>
        <dsp:cNvSpPr/>
      </dsp:nvSpPr>
      <dsp:spPr>
        <a:xfrm>
          <a:off x="302179" y="2724080"/>
          <a:ext cx="549416" cy="549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ACC0C-7823-4807-9796-DF2557E33644}">
      <dsp:nvSpPr>
        <dsp:cNvPr id="0" name=""/>
        <dsp:cNvSpPr/>
      </dsp:nvSpPr>
      <dsp:spPr>
        <a:xfrm>
          <a:off x="1153774" y="2499318"/>
          <a:ext cx="4767739" cy="99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21" tIns="105721" rIns="105721" bIns="1057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Key challenges include the lack of seamless integration between monthly demand forecasts and weekly inventory planning, which often results in inefficiencies.</a:t>
          </a:r>
        </a:p>
      </dsp:txBody>
      <dsp:txXfrm>
        <a:off x="1153774" y="2499318"/>
        <a:ext cx="4767739" cy="998939"/>
      </dsp:txXfrm>
    </dsp:sp>
    <dsp:sp modelId="{8421E055-DE7D-49EB-A1F7-F6C77B04B110}">
      <dsp:nvSpPr>
        <dsp:cNvPr id="0" name=""/>
        <dsp:cNvSpPr/>
      </dsp:nvSpPr>
      <dsp:spPr>
        <a:xfrm>
          <a:off x="0" y="3747992"/>
          <a:ext cx="5921514" cy="998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8A866-30B7-4EEE-A82F-770361550B55}">
      <dsp:nvSpPr>
        <dsp:cNvPr id="0" name=""/>
        <dsp:cNvSpPr/>
      </dsp:nvSpPr>
      <dsp:spPr>
        <a:xfrm>
          <a:off x="302179" y="3972754"/>
          <a:ext cx="549416" cy="549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4084C-9F00-4FCF-9EA0-0AEDBD0AFB9E}">
      <dsp:nvSpPr>
        <dsp:cNvPr id="0" name=""/>
        <dsp:cNvSpPr/>
      </dsp:nvSpPr>
      <dsp:spPr>
        <a:xfrm>
          <a:off x="1153774" y="3747992"/>
          <a:ext cx="4767739" cy="99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721" tIns="105721" rIns="105721" bIns="1057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With AI and machine learning, businesses can forecast demand more accurately, automate procurement processes, and maintain optimal inventory levels with ease.</a:t>
          </a:r>
        </a:p>
      </dsp:txBody>
      <dsp:txXfrm>
        <a:off x="1153774" y="3747992"/>
        <a:ext cx="4767739" cy="9989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D1BC1-1B4A-49EB-B367-9FBB15560986}">
      <dsp:nvSpPr>
        <dsp:cNvPr id="0" name=""/>
        <dsp:cNvSpPr/>
      </dsp:nvSpPr>
      <dsp:spPr>
        <a:xfrm>
          <a:off x="0" y="579"/>
          <a:ext cx="8431631" cy="1356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19779-B724-4388-BF10-394CC2D9B076}">
      <dsp:nvSpPr>
        <dsp:cNvPr id="0" name=""/>
        <dsp:cNvSpPr/>
      </dsp:nvSpPr>
      <dsp:spPr>
        <a:xfrm>
          <a:off x="410340" y="305791"/>
          <a:ext cx="746073" cy="7460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B3320-E871-4CD5-9456-CB52C320DA15}">
      <dsp:nvSpPr>
        <dsp:cNvPr id="0" name=""/>
        <dsp:cNvSpPr/>
      </dsp:nvSpPr>
      <dsp:spPr>
        <a:xfrm>
          <a:off x="1566755" y="579"/>
          <a:ext cx="6864875" cy="1356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63" tIns="143563" rIns="143563" bIns="1435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Lack of AI-Driven Inventory Optimization</a:t>
          </a:r>
          <a:r>
            <a:rPr lang="en-US" sz="1900" kern="1200">
              <a:latin typeface="Calibri"/>
            </a:rPr>
            <a:t> - </a:t>
          </a:r>
          <a:r>
            <a:rPr lang="en-US" sz="1900" kern="1200"/>
            <a:t>Develop </a:t>
          </a:r>
          <a:r>
            <a:rPr lang="en-US" sz="1900" b="1" kern="1200"/>
            <a:t>AI-powered predictive models</a:t>
          </a:r>
          <a:r>
            <a:rPr lang="en-US" sz="1900" kern="1200"/>
            <a:t> to optimize stock levels and prevent over/under-stocking.</a:t>
          </a:r>
        </a:p>
      </dsp:txBody>
      <dsp:txXfrm>
        <a:off x="1566755" y="579"/>
        <a:ext cx="6864875" cy="1356498"/>
      </dsp:txXfrm>
    </dsp:sp>
    <dsp:sp modelId="{F37C7DA1-07D3-42D9-8029-44AF36FA4B4E}">
      <dsp:nvSpPr>
        <dsp:cNvPr id="0" name=""/>
        <dsp:cNvSpPr/>
      </dsp:nvSpPr>
      <dsp:spPr>
        <a:xfrm>
          <a:off x="0" y="1696202"/>
          <a:ext cx="8431631" cy="1356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17A32-E1F4-4628-8C52-DAAA25C884F7}">
      <dsp:nvSpPr>
        <dsp:cNvPr id="0" name=""/>
        <dsp:cNvSpPr/>
      </dsp:nvSpPr>
      <dsp:spPr>
        <a:xfrm>
          <a:off x="410340" y="2001414"/>
          <a:ext cx="746073" cy="7460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321EB-F0DB-43C2-A23C-E91FBF530F32}">
      <dsp:nvSpPr>
        <dsp:cNvPr id="0" name=""/>
        <dsp:cNvSpPr/>
      </dsp:nvSpPr>
      <dsp:spPr>
        <a:xfrm>
          <a:off x="1566755" y="1696202"/>
          <a:ext cx="6864875" cy="1356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63" tIns="143563" rIns="143563" bIns="1435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Inefficient Demand-Supply Forecasting</a:t>
          </a:r>
          <a:r>
            <a:rPr lang="en-US" sz="1900" kern="1200">
              <a:latin typeface="Calibri"/>
            </a:rPr>
            <a:t> - </a:t>
          </a:r>
          <a:r>
            <a:rPr lang="en-US" sz="1900" kern="1200"/>
            <a:t>Use </a:t>
          </a:r>
          <a:r>
            <a:rPr lang="en-US" sz="1900" b="1" kern="1200"/>
            <a:t>machine learning &amp; data analytics</a:t>
          </a:r>
          <a:r>
            <a:rPr lang="en-US" sz="1900" kern="1200"/>
            <a:t> to predict demand fluctuations accurately.</a:t>
          </a:r>
        </a:p>
      </dsp:txBody>
      <dsp:txXfrm>
        <a:off x="1566755" y="1696202"/>
        <a:ext cx="6864875" cy="1356498"/>
      </dsp:txXfrm>
    </dsp:sp>
    <dsp:sp modelId="{BA4450F8-A9A8-4471-8B11-7FCAF290837A}">
      <dsp:nvSpPr>
        <dsp:cNvPr id="0" name=""/>
        <dsp:cNvSpPr/>
      </dsp:nvSpPr>
      <dsp:spPr>
        <a:xfrm>
          <a:off x="0" y="3391825"/>
          <a:ext cx="8431631" cy="1356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85CF9-055E-44F2-BD5B-8067AA281A9F}">
      <dsp:nvSpPr>
        <dsp:cNvPr id="0" name=""/>
        <dsp:cNvSpPr/>
      </dsp:nvSpPr>
      <dsp:spPr>
        <a:xfrm>
          <a:off x="410340" y="3697037"/>
          <a:ext cx="746073" cy="7460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ACC0C-7823-4807-9796-DF2557E33644}">
      <dsp:nvSpPr>
        <dsp:cNvPr id="0" name=""/>
        <dsp:cNvSpPr/>
      </dsp:nvSpPr>
      <dsp:spPr>
        <a:xfrm>
          <a:off x="1566755" y="3391825"/>
          <a:ext cx="6864875" cy="1356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63" tIns="143563" rIns="143563" bIns="1435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Inefficient Supply Chain</a:t>
          </a:r>
          <a:r>
            <a:rPr lang="en-US" sz="1900" b="1" kern="1200">
              <a:latin typeface="Calibri"/>
            </a:rPr>
            <a:t> </a:t>
          </a:r>
          <a:r>
            <a:rPr lang="en-US" sz="1900" b="1" kern="1200"/>
            <a:t> Management</a:t>
          </a:r>
          <a:r>
            <a:rPr lang="en-US" sz="1900" kern="1200"/>
            <a:t> </a:t>
          </a:r>
          <a:r>
            <a:rPr lang="en-US" sz="1900" kern="1200">
              <a:latin typeface="Calibri"/>
            </a:rPr>
            <a:t>- </a:t>
          </a:r>
          <a:r>
            <a:rPr lang="en-US" sz="1900" kern="1200"/>
            <a:t>Develop AI-based route optimization and inventory management systems to streamline logistics and reduce transportation costs.</a:t>
          </a:r>
        </a:p>
      </dsp:txBody>
      <dsp:txXfrm>
        <a:off x="1566755" y="3391825"/>
        <a:ext cx="6864875" cy="1356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3/18/2025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Closeup of a plant">
            <a:extLst>
              <a:ext uri="{FF2B5EF4-FFF2-40B4-BE49-F238E27FC236}">
                <a16:creationId xmlns:a16="http://schemas.microsoft.com/office/drawing/2014/main" id="{5D0305A3-B629-A6B5-EF0E-E4E72EFE9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41" r="2571" b="1"/>
          <a:stretch/>
        </p:blipFill>
        <p:spPr>
          <a:xfrm>
            <a:off x="5114610" y="-1"/>
            <a:ext cx="7077389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48898"/>
            <a:ext cx="6343499" cy="25283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AI ENHANCED SUPPLY CHAIN MANAGEMENT FOR TEA LEAVES IN AGRICULTURE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049" y="4378349"/>
            <a:ext cx="4079721" cy="43287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24-25J-303</a:t>
            </a:r>
          </a:p>
        </p:txBody>
      </p:sp>
    </p:spTree>
    <p:extLst>
      <p:ext uri="{BB962C8B-B14F-4D97-AF65-F5344CB8AC3E}">
        <p14:creationId xmlns:p14="http://schemas.microsoft.com/office/powerpoint/2010/main" val="2305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7C42-A08C-4C3F-DEEB-793E5F28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03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Adobe Devanagari"/>
              </a:rPr>
              <a:t>Specific and Sub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E165-7CE2-7106-391D-32F7EB3A6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96" y="1544645"/>
            <a:ext cx="6646256" cy="46884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65760">
              <a:spcBef>
                <a:spcPts val="1400"/>
              </a:spcBef>
              <a:buFont typeface="Wingdings" pitchFamily="34" charset="0"/>
              <a:buChar char="v"/>
            </a:pPr>
            <a:r>
              <a:rPr lang="en-US" sz="2200">
                <a:latin typeface="Aptos"/>
              </a:rPr>
              <a:t>Analyze historical demand data .</a:t>
            </a:r>
            <a:endParaRPr lang="en-US" sz="2200">
              <a:latin typeface="Aptos"/>
              <a:ea typeface="Cambria"/>
            </a:endParaRPr>
          </a:p>
          <a:p>
            <a:pPr marL="365760">
              <a:spcBef>
                <a:spcPts val="1400"/>
              </a:spcBef>
              <a:buFont typeface="Wingdings" pitchFamily="34" charset="0"/>
              <a:buChar char="v"/>
            </a:pPr>
            <a:r>
              <a:rPr lang="en-US" sz="2200">
                <a:latin typeface="Aptos"/>
              </a:rPr>
              <a:t>Select most appropriate machine learning algorithms for tea demand forecasting.</a:t>
            </a:r>
            <a:endParaRPr lang="en-US" sz="2200">
              <a:latin typeface="Aptos"/>
              <a:ea typeface="Cambria"/>
            </a:endParaRPr>
          </a:p>
          <a:p>
            <a:pPr marL="365760">
              <a:spcBef>
                <a:spcPts val="1400"/>
              </a:spcBef>
              <a:buFont typeface="Wingdings" pitchFamily="34" charset="0"/>
              <a:buChar char="v"/>
            </a:pPr>
            <a:r>
              <a:rPr lang="en-US" sz="2200">
                <a:latin typeface="Aptos"/>
              </a:rPr>
              <a:t>Integrate weather, market trends into the forecasting model.</a:t>
            </a:r>
            <a:endParaRPr lang="en-US" sz="2200">
              <a:latin typeface="Aptos"/>
              <a:ea typeface="Cambria"/>
            </a:endParaRPr>
          </a:p>
          <a:p>
            <a:pPr marL="365760">
              <a:spcBef>
                <a:spcPts val="1400"/>
              </a:spcBef>
              <a:buFont typeface="Wingdings" pitchFamily="34" charset="0"/>
              <a:buChar char="v"/>
            </a:pPr>
            <a:r>
              <a:rPr lang="en-US" sz="2200">
                <a:latin typeface="Aptos"/>
              </a:rPr>
              <a:t>Develop a demand forecasting model using machine learning techniques.</a:t>
            </a:r>
            <a:endParaRPr lang="en-US" sz="2200">
              <a:latin typeface="Aptos"/>
              <a:ea typeface="Cambria"/>
            </a:endParaRPr>
          </a:p>
          <a:p>
            <a:pPr marL="365760">
              <a:spcBef>
                <a:spcPts val="1400"/>
              </a:spcBef>
              <a:buFont typeface="Wingdings" pitchFamily="34" charset="0"/>
              <a:buChar char="v"/>
            </a:pPr>
            <a:r>
              <a:rPr lang="en-US" sz="2200">
                <a:latin typeface="Aptos"/>
              </a:rPr>
              <a:t>Implement the model into a user-friendly web application for stakeholders.</a:t>
            </a:r>
            <a:endParaRPr lang="en-US" sz="2200">
              <a:latin typeface="Aptos"/>
              <a:ea typeface="Cambria"/>
            </a:endParaRPr>
          </a:p>
          <a:p>
            <a:pPr marL="365760">
              <a:spcBef>
                <a:spcPts val="1400"/>
              </a:spcBef>
              <a:buFont typeface="Wingdings" pitchFamily="34" charset="0"/>
              <a:buChar char="v"/>
            </a:pPr>
            <a:r>
              <a:rPr lang="en-US" sz="2200">
                <a:latin typeface="Aptos"/>
              </a:rPr>
              <a:t>Validate the system through testing in real-world scenarios for reliability and effectiveness.</a:t>
            </a:r>
            <a:endParaRPr lang="en-US" sz="2000">
              <a:latin typeface="Aptos"/>
              <a:ea typeface="Cambria"/>
            </a:endParaRPr>
          </a:p>
        </p:txBody>
      </p:sp>
      <p:pic>
        <p:nvPicPr>
          <p:cNvPr id="9" name="Picture 8" descr="Digital financial graph">
            <a:extLst>
              <a:ext uri="{FF2B5EF4-FFF2-40B4-BE49-F238E27FC236}">
                <a16:creationId xmlns:a16="http://schemas.microsoft.com/office/drawing/2014/main" id="{F2F207EA-9E8E-D252-82FD-597D474863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94" r="18191" b="2"/>
          <a:stretch/>
        </p:blipFill>
        <p:spPr>
          <a:xfrm>
            <a:off x="6697381" y="1545253"/>
            <a:ext cx="4897255" cy="4682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E09E4D-F21B-4195-5514-CD66E0D542C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9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954" y="288855"/>
            <a:ext cx="7560825" cy="1320800"/>
          </a:xfrm>
        </p:spPr>
        <p:txBody>
          <a:bodyPr>
            <a:normAutofit/>
          </a:bodyPr>
          <a:lstStyle/>
          <a:p>
            <a:r>
              <a:rPr lang="en-US" sz="4000">
                <a:latin typeface="Sans-serif"/>
              </a:rPr>
              <a:t>Methodology System Diagram</a:t>
            </a:r>
            <a:endParaRPr lang="en-US"/>
          </a:p>
          <a:p>
            <a:endParaRPr lang="en-US" sz="4000">
              <a:latin typeface="Sans-serif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901D77-773E-79B8-A001-BE1BC71A15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67246" y="1062122"/>
            <a:ext cx="9461137" cy="5274824"/>
          </a:xfr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FEE1F-874C-4FAE-A98A-A849D2C9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DB95-AAB1-46B1-A160-50C4569E8F16}" type="datetime1">
              <a:rPr lang="en-US" smtClean="0"/>
              <a:t>3/18/2025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9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1924-D105-B2D0-2173-1545D3AAB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DBCB-5E5F-7417-D7E0-36E97255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84480"/>
            <a:ext cx="10730992" cy="654738"/>
          </a:xfrm>
        </p:spPr>
        <p:txBody>
          <a:bodyPr anchor="t"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16B93-AC66-D69B-99D9-949E2E512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480" y="939218"/>
            <a:ext cx="5709920" cy="52377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Data Collection and Analysis</a:t>
            </a:r>
            <a:endParaRPr lang="en-US" sz="200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/>
              <a:t>Collect historical sales and weather data</a:t>
            </a:r>
            <a:endParaRPr lang="en-US" sz="1800">
              <a:ea typeface="Cambria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Model Development</a:t>
            </a:r>
            <a:endParaRPr lang="en-US" sz="200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>
                <a:latin typeface="Cambria"/>
                <a:ea typeface="Calibri"/>
                <a:cs typeface="Calibri"/>
              </a:rPr>
              <a:t>Implement LSTM (Long Short-Term Memory)</a:t>
            </a:r>
            <a:r>
              <a:rPr lang="en-US" sz="1800">
                <a:latin typeface="Calibri"/>
                <a:ea typeface="Calibri"/>
                <a:cs typeface="Calibri"/>
              </a:rPr>
              <a:t> </a:t>
            </a:r>
            <a:r>
              <a:rPr lang="en-US" sz="1800"/>
              <a:t>to predict monthly forecasts.</a:t>
            </a:r>
            <a:endParaRPr lang="en-US" sz="1800">
              <a:ea typeface="Cambria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System Design </a:t>
            </a:r>
            <a:endParaRPr lang="en-US" sz="200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>
                <a:latin typeface="Cambria"/>
                <a:ea typeface="Calibri"/>
                <a:cs typeface="Calibri"/>
              </a:rPr>
              <a:t>Create a  </a:t>
            </a:r>
            <a:r>
              <a:rPr lang="en-US" sz="1800"/>
              <a:t>user-friendly web interface for interaction.</a:t>
            </a:r>
            <a:endParaRPr lang="en-US" sz="1800">
              <a:ea typeface="Cambria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Testing and Validation </a:t>
            </a:r>
            <a:endParaRPr lang="en-US" sz="200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/>
              <a:t>Performing unit testing, integration testing, system testing and user acceptance testing.</a:t>
            </a:r>
            <a:endParaRPr lang="en-US" sz="1800">
              <a:ea typeface="Cambria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000" b="1"/>
              <a:t>Deployment</a:t>
            </a:r>
            <a:endParaRPr lang="en-US" sz="200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800"/>
              <a:t>Deploying the demand forecasting  system on scalable cloud platforms to ensure real-time forecasting and system scalability.</a:t>
            </a:r>
            <a:endParaRPr lang="en-US" sz="1800">
              <a:ea typeface="Cambria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ABA52-B77A-8AF3-23FC-750B7ABF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4" r="9764"/>
          <a:stretch/>
        </p:blipFill>
        <p:spPr>
          <a:xfrm>
            <a:off x="6096000" y="1253331"/>
            <a:ext cx="5181600" cy="4351338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F4B4-AACF-993D-AEB7-82AC41BA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B77C429C-F476-4D09-A56C-1F3E740E5F71}" type="datetime1">
              <a:rPr lang="en-US" smtClean="0"/>
              <a:pPr>
                <a:spcAft>
                  <a:spcPts val="600"/>
                </a:spcAft>
              </a:pPr>
              <a:t>3/18/2025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C9CE9-C2CF-29F0-E329-90312971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anchor="ctr">
            <a:normAutofit fontScale="92500"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84326-0DD8-0593-8A07-39A1349D0C15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06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178F-F249-5E9F-9914-762EE641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6528-6BC4-48F7-2E74-6B709511D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171" y="1535113"/>
            <a:ext cx="5386917" cy="639762"/>
          </a:xfrm>
        </p:spPr>
        <p:txBody>
          <a:bodyPr/>
          <a:lstStyle/>
          <a:p>
            <a:r>
              <a:rPr lang="en-US">
                <a:ea typeface="Cambria"/>
              </a:rPr>
              <a:t>Data Collection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41DD62-B2DB-DC70-E8B5-43827CF8BD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0171" y="2370069"/>
            <a:ext cx="8280709" cy="3929214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9E77A-61BA-8807-C5B4-2807DB7BF121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BCDC6-BF02-6B64-4636-B48A2DB3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00B6-7B4E-3E40-500E-8DD89D5F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28CF1-5EBE-8083-005B-1243194A7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86088" y="1339919"/>
            <a:ext cx="5389033" cy="639762"/>
          </a:xfrm>
        </p:spPr>
        <p:txBody>
          <a:bodyPr/>
          <a:lstStyle/>
          <a:p>
            <a:r>
              <a:rPr lang="en-US">
                <a:ea typeface="Cambria"/>
              </a:rPr>
              <a:t>Data preprocessing</a:t>
            </a:r>
            <a:endParaRPr lang="en-US"/>
          </a:p>
        </p:txBody>
      </p:sp>
      <p:pic>
        <p:nvPicPr>
          <p:cNvPr id="8" name="Content Placeholder 7" descr="A computer code with text&#10;&#10;Description automatically generated">
            <a:extLst>
              <a:ext uri="{FF2B5EF4-FFF2-40B4-BE49-F238E27FC236}">
                <a16:creationId xmlns:a16="http://schemas.microsoft.com/office/drawing/2014/main" id="{2F16C834-CED0-4705-ACD0-7D387CEACC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208290" y="2132081"/>
            <a:ext cx="8433549" cy="4012154"/>
          </a:xfr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DB66C-40A6-BC3F-9818-0FEE64276464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3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178F-F249-5E9F-9914-762EE641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6528-6BC4-48F7-2E74-6B709511D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182" y="1204969"/>
            <a:ext cx="6339416" cy="639762"/>
          </a:xfrm>
        </p:spPr>
        <p:txBody>
          <a:bodyPr>
            <a:normAutofit fontScale="92500"/>
          </a:bodyPr>
          <a:lstStyle/>
          <a:p>
            <a:r>
              <a:rPr lang="en-US">
                <a:ea typeface="Cambria"/>
              </a:rPr>
              <a:t>Training models using preprocessed datasets </a:t>
            </a:r>
            <a:endParaRPr lang="en-US"/>
          </a:p>
          <a:p>
            <a:endParaRPr lang="en-US">
              <a:ea typeface="Cambria"/>
            </a:endParaRPr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0560E2-3810-1372-2B99-6AE7C11D6B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0160" y="1526901"/>
            <a:ext cx="8607689" cy="4783342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ADAA97-EE42-F471-7C1A-F4CC2F31F44A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8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050E9-B5A9-6765-E13B-6BC0A2F4E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430C-0B27-CBC3-07E2-60539B0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7A29-D6D4-C0BB-53EF-0826C61AE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249" y="1331969"/>
            <a:ext cx="6339416" cy="639762"/>
          </a:xfrm>
        </p:spPr>
        <p:txBody>
          <a:bodyPr>
            <a:normAutofit/>
          </a:bodyPr>
          <a:lstStyle/>
          <a:p>
            <a:r>
              <a:rPr lang="en-US" sz="2600">
                <a:ea typeface="Cambria"/>
              </a:rPr>
              <a:t>Actual vs Predicted Result Colombo</a:t>
            </a:r>
            <a:endParaRPr lang="en-US" sz="2600" b="0">
              <a:ea typeface="Cambria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13" name="Content Placeholder 1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05950DA-95E1-1075-063A-58FAF992E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4829" y="1783558"/>
            <a:ext cx="8478350" cy="4270027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10B21E-07D9-0665-7FAE-AD7AAEFC1766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27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B210-4530-CC2F-87C5-9C8BF29A1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59E42-D426-6F99-A0EB-C074FC8B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3374C-D23B-5609-58C5-8190C4E6A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249" y="1331969"/>
            <a:ext cx="6339416" cy="639762"/>
          </a:xfrm>
        </p:spPr>
        <p:txBody>
          <a:bodyPr>
            <a:normAutofit/>
          </a:bodyPr>
          <a:lstStyle/>
          <a:p>
            <a:r>
              <a:rPr lang="en-US" sz="2600">
                <a:ea typeface="Cambria"/>
              </a:rPr>
              <a:t>Actual vs Predicted Result Gampaha</a:t>
            </a:r>
            <a:endParaRPr lang="en-US" sz="2600" b="0">
              <a:ea typeface="Cambria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13" name="Content Placeholder 1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7EE72E6-EAE0-96F2-8CD8-31FA58C78B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4829" y="1750988"/>
            <a:ext cx="8478350" cy="4335168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722739-08A0-1B96-2759-C2B608B1DB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21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BE804-95BF-70E5-16CE-78E635FAC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E4FD-62BB-B6B7-9625-6A3718D0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91609-FF09-FB5E-4CF6-6A8A11185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225" y="1326447"/>
            <a:ext cx="6339416" cy="639762"/>
          </a:xfrm>
        </p:spPr>
        <p:txBody>
          <a:bodyPr>
            <a:normAutofit/>
          </a:bodyPr>
          <a:lstStyle/>
          <a:p>
            <a:r>
              <a:rPr lang="en-US" sz="2600">
                <a:ea typeface="Cambria"/>
              </a:rPr>
              <a:t>Actual vs Predicted Result </a:t>
            </a:r>
            <a:r>
              <a:rPr lang="en-US" sz="2600" err="1">
                <a:ea typeface="Cambria"/>
              </a:rPr>
              <a:t>Kaluthara</a:t>
            </a:r>
            <a:endParaRPr lang="en-US" sz="2600" b="0">
              <a:ea typeface="Cambria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13" name="Content Placeholder 1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57E48DE-FDEB-9C3A-2B44-741CC28D4C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5042" y="1750988"/>
            <a:ext cx="8417924" cy="4335168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C18DCB-FD48-0025-7E78-E87E7BB43BEF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7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C74E2-FD12-FA8F-8FBE-F576EA452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3FDD-D38E-0221-0CFF-320D63C78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69D3F-E804-ACF0-4189-E25BB051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62" y="1712499"/>
            <a:ext cx="6990981" cy="639762"/>
          </a:xfrm>
        </p:spPr>
        <p:txBody>
          <a:bodyPr>
            <a:normAutofit/>
          </a:bodyPr>
          <a:lstStyle/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4" name="Content Placeholder 3" descr="A cup of tea with leaves and a few leaves on a black surface&#10;&#10;AI-generated content may be incorrect.">
            <a:extLst>
              <a:ext uri="{FF2B5EF4-FFF2-40B4-BE49-F238E27FC236}">
                <a16:creationId xmlns:a16="http://schemas.microsoft.com/office/drawing/2014/main" id="{63A40CC8-43BA-1C91-E099-040F8FF1A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5641" y="2633425"/>
            <a:ext cx="5541525" cy="3289383"/>
          </a:xfrm>
        </p:spPr>
      </p:pic>
      <p:pic>
        <p:nvPicPr>
          <p:cNvPr id="6" name="Picture 5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2611E41A-13D8-F76B-CFD6-858190A6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0" y="1132114"/>
            <a:ext cx="5919317" cy="34181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970F70-2157-E9AD-B0E0-A4F7158B3773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7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2E7C-A1BE-B555-60DB-91FDA52C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FF3A3-F0B5-155C-1B41-EC28619E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Adobe Devanagari" pitchFamily="18" charset="0"/>
                <a:ea typeface="+mj-ea"/>
                <a:cs typeface="Adobe Devanagari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6AB1F-4DAB-0B65-1E7D-B213601C5943}"/>
              </a:ext>
            </a:extLst>
          </p:cNvPr>
          <p:cNvSpPr txBox="1"/>
          <p:nvPr/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600"/>
              <a:t>Efficiently manages the journey of tea leaves from plantations to consumers.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600"/>
              <a:t>Involves key processes like sourcing, inventory management, labor planning, and logistics.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600"/>
              <a:t>Aims to reduce costs and minimize waste while maintaining quality.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600"/>
              <a:t>Ensures a steady supply of tea through streamlined operations.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sz="2600"/>
          </a:p>
        </p:txBody>
      </p:sp>
      <p:pic>
        <p:nvPicPr>
          <p:cNvPr id="2" name="Content Placeholder 1" descr="Tea plant | Description, Cultivation, Process, Pests, Uses, &amp; Facts |  Britannica">
            <a:extLst>
              <a:ext uri="{FF2B5EF4-FFF2-40B4-BE49-F238E27FC236}">
                <a16:creationId xmlns:a16="http://schemas.microsoft.com/office/drawing/2014/main" id="{C82E0CF9-D57F-7362-8011-0EF9815BF6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6426" r="14157" b="-1"/>
          <a:stretch/>
        </p:blipFill>
        <p:spPr>
          <a:xfrm>
            <a:off x="6197600" y="1600201"/>
            <a:ext cx="5384800" cy="4525963"/>
          </a:xfrm>
          <a:noFill/>
        </p:spPr>
      </p:pic>
    </p:spTree>
    <p:extLst>
      <p:ext uri="{BB962C8B-B14F-4D97-AF65-F5344CB8AC3E}">
        <p14:creationId xmlns:p14="http://schemas.microsoft.com/office/powerpoint/2010/main" val="1359717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178F-F249-5E9F-9914-762EE641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6528-6BC4-48F7-2E74-6B709511D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669" y="1651539"/>
            <a:ext cx="6339416" cy="639762"/>
          </a:xfrm>
        </p:spPr>
        <p:txBody>
          <a:bodyPr>
            <a:normAutofit/>
          </a:bodyPr>
          <a:lstStyle/>
          <a:p>
            <a:r>
              <a:rPr lang="en-US">
                <a:ea typeface="Cambria"/>
              </a:rPr>
              <a:t>Demand Forecasting for Next 4 Week</a:t>
            </a:r>
            <a:endParaRPr lang="en-US"/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10" name="Picture 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B2135BF-FCEF-2A83-0699-B1FBF5AE3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9" y="1555531"/>
            <a:ext cx="10869829" cy="4834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419C38-75E7-9FD9-3075-C5FB9A208B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7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FC3E-FD06-D56C-79B9-6970BE87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16604B-D9BF-A095-B3A2-90698943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94" y="3969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>
                <a:latin typeface="Sans-serif"/>
              </a:rPr>
              <a:t>Used Techniques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1A8D-3801-4A51-FBDA-924E0977A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4272" y="1347562"/>
            <a:ext cx="4922222" cy="44879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>
                <a:latin typeface="Sans-serif"/>
              </a:rPr>
              <a:t>Technologies </a:t>
            </a:r>
            <a:endParaRPr lang="en-US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>
                <a:latin typeface="Sans-serif"/>
              </a:rPr>
              <a:t>Flask Python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>
                <a:latin typeface="Sans-serif"/>
              </a:rPr>
              <a:t>Html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err="1">
                <a:latin typeface="Sans-serif"/>
              </a:rPr>
              <a:t>Css</a:t>
            </a:r>
            <a:endParaRPr lang="en-US" sz="2000">
              <a:latin typeface="Sans-serif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>
                <a:latin typeface="Sans-serif"/>
              </a:rPr>
              <a:t>Pandas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>
                <a:latin typeface="Sans-serif"/>
              </a:rPr>
              <a:t>Matplotlib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err="1">
                <a:ea typeface="+mn-lt"/>
                <a:cs typeface="+mn-lt"/>
              </a:rPr>
              <a:t>Sklearn</a:t>
            </a:r>
            <a:endParaRPr lang="en-US" sz="2000">
              <a:latin typeface="Sans-serif"/>
              <a:ea typeface="+mn-lt"/>
              <a:cs typeface="+mn-lt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>
                <a:latin typeface="Sans-serif"/>
              </a:rPr>
              <a:t>Flask Server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err="1">
                <a:ea typeface="+mn-lt"/>
                <a:cs typeface="+mn-lt"/>
              </a:rPr>
              <a:t>Numpy</a:t>
            </a:r>
            <a:endParaRPr lang="en-US" sz="2000">
              <a:ea typeface="+mn-lt"/>
              <a:cs typeface="+mn-lt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>
                <a:latin typeface="Sans-serif"/>
              </a:rPr>
              <a:t>Google </a:t>
            </a:r>
            <a:r>
              <a:rPr lang="en-US" sz="2000" err="1">
                <a:latin typeface="Sans-serif"/>
              </a:rPr>
              <a:t>Colab</a:t>
            </a:r>
            <a:r>
              <a:rPr lang="en-US" sz="2000">
                <a:latin typeface="Sans-serif"/>
              </a:rPr>
              <a:t>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err="1">
                <a:latin typeface="Sans-serif"/>
              </a:rPr>
              <a:t>mongoDB</a:t>
            </a:r>
            <a:endParaRPr lang="en-US" sz="2000">
              <a:latin typeface="Sans-serif"/>
            </a:endParaRPr>
          </a:p>
          <a:p>
            <a:pPr marL="457200" lvl="1" indent="0">
              <a:buNone/>
            </a:pPr>
            <a:endParaRPr lang="en-US" sz="2000">
              <a:latin typeface="Sans-serif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C4C41E-C275-2F42-6FA2-1A412B27B276}"/>
              </a:ext>
            </a:extLst>
          </p:cNvPr>
          <p:cNvSpPr txBox="1">
            <a:spLocks/>
          </p:cNvSpPr>
          <p:nvPr/>
        </p:nvSpPr>
        <p:spPr>
          <a:xfrm>
            <a:off x="6300787" y="1324769"/>
            <a:ext cx="4922221" cy="45118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2800">
                <a:solidFill>
                  <a:schemeClr val="tx1"/>
                </a:solidFill>
                <a:latin typeface="Sans-serif"/>
              </a:rPr>
              <a:t>Techniques </a:t>
            </a:r>
            <a:endParaRPr lang="en-US" sz="280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Data preprocessing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Sans-serif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mbria"/>
                <a:ea typeface="Cambria"/>
              </a:rPr>
              <a:t>Data Validation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Data Visualization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Sans-serif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sz="2000">
              <a:solidFill>
                <a:schemeClr val="tx1"/>
              </a:solidFill>
              <a:latin typeface="Sans-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75251F-588C-E8D6-4CFD-F7129468EB26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D06DC-76CE-49E0-A140-9C371C10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4C3-4092-4155-8714-43120BF360E6}" type="datetime1">
              <a:rPr lang="en-US" smtClean="0"/>
              <a:t>3/18/2025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38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FC3E-FD06-D56C-79B9-6970BE87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16604B-D9BF-A095-B3A2-90698943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95514"/>
            <a:ext cx="9619925" cy="1309915"/>
          </a:xfrm>
        </p:spPr>
        <p:txBody>
          <a:bodyPr>
            <a:normAutofit/>
          </a:bodyPr>
          <a:lstStyle/>
          <a:p>
            <a:r>
              <a:rPr lang="en-US" sz="3600">
                <a:latin typeface="Adobe Devanagari"/>
              </a:rPr>
              <a:t>Functional, Non-Functional and Requirements</a:t>
            </a:r>
          </a:p>
          <a:p>
            <a:endParaRPr lang="en-US" sz="4000">
              <a:latin typeface="Sans-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75251F-588C-E8D6-4CFD-F7129468EB26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D06DC-76CE-49E0-A140-9C371C10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54C3-4092-4155-8714-43120BF360E6}" type="datetime1">
              <a:rPr lang="en-US" smtClean="0"/>
              <a:t>3/18/2025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985751-3055-A6A6-7875-2D412FC37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360" y="1600201"/>
            <a:ext cx="5097418" cy="45259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Ø"/>
            </a:pPr>
            <a:r>
              <a:rPr lang="en-US">
                <a:ea typeface="Cambria"/>
              </a:rPr>
              <a:t>Functional Requirements</a:t>
            </a:r>
            <a:endParaRPr lang="en-US"/>
          </a:p>
          <a:p>
            <a:pPr lvl="1">
              <a:buFont typeface="Wingdings" pitchFamily="34" charset="0"/>
              <a:buChar char="v"/>
            </a:pPr>
            <a:r>
              <a:rPr lang="en-US" sz="2000">
                <a:ea typeface="Cambria"/>
              </a:rPr>
              <a:t>Collect and preprocess historical weather and sales data.</a:t>
            </a:r>
          </a:p>
          <a:p>
            <a:pPr lvl="1">
              <a:buFont typeface="Wingdings" pitchFamily="34" charset="0"/>
              <a:buChar char="v"/>
            </a:pPr>
            <a:r>
              <a:rPr lang="en-US" sz="2000">
                <a:ea typeface="Cambria"/>
              </a:rPr>
              <a:t>Analysis to identify weather impacts on sales.</a:t>
            </a:r>
          </a:p>
          <a:p>
            <a:pPr lvl="1">
              <a:buFont typeface="Wingdings" pitchFamily="34" charset="0"/>
              <a:buChar char="v"/>
            </a:pPr>
            <a:r>
              <a:rPr lang="en-US" sz="2000">
                <a:ea typeface="Cambria"/>
              </a:rPr>
              <a:t>Build and train machine learning models for demand forecasting.</a:t>
            </a:r>
          </a:p>
          <a:p>
            <a:pPr lvl="1">
              <a:buFont typeface="Wingdings" pitchFamily="34" charset="0"/>
              <a:buChar char="v"/>
            </a:pPr>
            <a:r>
              <a:rPr lang="en-US" sz="2000">
                <a:ea typeface="Cambria"/>
              </a:rPr>
              <a:t>Validate accuracy with data.</a:t>
            </a:r>
          </a:p>
          <a:p>
            <a:pPr lvl="1">
              <a:buFont typeface="Wingdings" pitchFamily="34" charset="0"/>
              <a:buChar char="v"/>
            </a:pPr>
            <a:r>
              <a:rPr lang="en-US" sz="2000">
                <a:ea typeface="Cambria"/>
              </a:rPr>
              <a:t>Generate monthly tea demand forecasts.</a:t>
            </a:r>
          </a:p>
          <a:p>
            <a:pPr>
              <a:buFont typeface="Wingdings" pitchFamily="34" charset="0"/>
              <a:buChar char="Ø"/>
            </a:pPr>
            <a:endParaRPr lang="en-US">
              <a:ea typeface="Cambria"/>
            </a:endParaRP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5940AC3E-080D-378D-B0D9-9C0729B465B2}"/>
              </a:ext>
            </a:extLst>
          </p:cNvPr>
          <p:cNvSpPr txBox="1">
            <a:spLocks/>
          </p:cNvSpPr>
          <p:nvPr/>
        </p:nvSpPr>
        <p:spPr>
          <a:xfrm>
            <a:off x="6336211" y="1600201"/>
            <a:ext cx="4955224" cy="45259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34" charset="0"/>
              <a:buChar char="Ø"/>
            </a:pPr>
            <a:r>
              <a:rPr lang="en-US">
                <a:ea typeface="Cambria"/>
              </a:rPr>
              <a:t>Non-Functional Requirements</a:t>
            </a:r>
          </a:p>
          <a:p>
            <a:pPr lvl="1">
              <a:buChar char="v"/>
            </a:pPr>
            <a:r>
              <a:rPr lang="en-US" sz="2000">
                <a:ea typeface="Cambria"/>
              </a:rPr>
              <a:t>Support multiple data sources and regions. </a:t>
            </a:r>
          </a:p>
          <a:p>
            <a:pPr lvl="1">
              <a:buChar char="v"/>
            </a:pPr>
            <a:r>
              <a:rPr lang="en-US" sz="2000">
                <a:ea typeface="Cambria"/>
              </a:rPr>
              <a:t>User-friendly interface with clear visualization.</a:t>
            </a:r>
          </a:p>
          <a:p>
            <a:pPr>
              <a:buFont typeface="Wingdings" pitchFamily="34" charset="0"/>
              <a:buChar char="Ø"/>
            </a:pPr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289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ED01-8F71-9B95-7687-5CBDCB92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86" y="346071"/>
            <a:ext cx="8596668" cy="796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latin typeface="Sans-serif"/>
              </a:rPr>
              <a:t>Completion</a:t>
            </a:r>
            <a:r>
              <a:rPr lang="en-US">
                <a:latin typeface="Sans-serif"/>
              </a:rPr>
              <a:t> of the project</a:t>
            </a:r>
          </a:p>
        </p:txBody>
      </p:sp>
      <p:graphicFrame>
        <p:nvGraphicFramePr>
          <p:cNvPr id="71" name="Content Placeholder 12">
            <a:extLst>
              <a:ext uri="{FF2B5EF4-FFF2-40B4-BE49-F238E27FC236}">
                <a16:creationId xmlns:a16="http://schemas.microsoft.com/office/drawing/2014/main" id="{7C715A73-09AD-C09F-A320-599CA229342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701920" y="1342198"/>
          <a:ext cx="10773358" cy="4937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4" name="Rectangle 123">
            <a:extLst>
              <a:ext uri="{FF2B5EF4-FFF2-40B4-BE49-F238E27FC236}">
                <a16:creationId xmlns:a16="http://schemas.microsoft.com/office/drawing/2014/main" id="{EDE56D84-D3E9-40DE-3751-5D959795B339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F6781-4282-4A3D-8D99-EFEB3BF0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90C64-33CA-4537-8E6E-1221121F8E59}" type="datetime1">
              <a:rPr lang="en-US" smtClean="0"/>
              <a:t>3/18/2025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0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378226"/>
            <a:ext cx="9914466" cy="411096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[1] Gijo, E. V. (2011). Demand forecasting of tea by seasonal ARIMA model. </a:t>
            </a:r>
            <a:r>
              <a:rPr lang="en-US" sz="1800" b="0" i="1">
                <a:solidFill>
                  <a:srgbClr val="222222"/>
                </a:solidFill>
                <a:effectLst/>
                <a:latin typeface="Arial"/>
                <a:cs typeface="Arial"/>
              </a:rPr>
              <a:t>International Journal of Business Excellence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, </a:t>
            </a:r>
            <a:r>
              <a:rPr lang="en-US" sz="1800" b="0" i="1">
                <a:solidFill>
                  <a:srgbClr val="222222"/>
                </a:solidFill>
                <a:effectLst/>
                <a:latin typeface="Arial"/>
                <a:cs typeface="Arial"/>
              </a:rPr>
              <a:t>4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(1), 111-124.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[2] </a:t>
            </a:r>
            <a:r>
              <a:rPr lang="en-US" sz="1800" b="0" i="0" err="1">
                <a:solidFill>
                  <a:srgbClr val="222222"/>
                </a:solidFill>
                <a:effectLst/>
                <a:latin typeface="Arial"/>
                <a:cs typeface="Arial"/>
              </a:rPr>
              <a:t>Seyedan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, M., &amp; </a:t>
            </a:r>
            <a:r>
              <a:rPr lang="en-US" sz="1800" b="0" i="0" err="1">
                <a:solidFill>
                  <a:srgbClr val="222222"/>
                </a:solidFill>
                <a:effectLst/>
                <a:latin typeface="Arial"/>
                <a:cs typeface="Arial"/>
              </a:rPr>
              <a:t>Mafakheri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, F. (2020). Predictive big data analytics for supply chain demand forecasting: methods, applications, and research opportunities. </a:t>
            </a:r>
            <a:r>
              <a:rPr lang="en-US" sz="1800" b="0" i="1">
                <a:solidFill>
                  <a:srgbClr val="222222"/>
                </a:solidFill>
                <a:effectLst/>
                <a:latin typeface="Arial"/>
                <a:cs typeface="Arial"/>
              </a:rPr>
              <a:t>Journal of Big Data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, </a:t>
            </a:r>
            <a:r>
              <a:rPr lang="en-US" sz="1800" b="0" i="1">
                <a:solidFill>
                  <a:srgbClr val="222222"/>
                </a:solidFill>
                <a:effectLst/>
                <a:latin typeface="Arial"/>
                <a:cs typeface="Arial"/>
              </a:rPr>
              <a:t>7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(1), 53.</a:t>
            </a:r>
            <a:endParaRPr lang="en-US" sz="1800">
              <a:solidFill>
                <a:srgbClr val="222222"/>
              </a:solidFill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[3] </a:t>
            </a:r>
            <a:r>
              <a:rPr lang="en-US" sz="1800" b="0" i="0" err="1">
                <a:solidFill>
                  <a:srgbClr val="222222"/>
                </a:solidFill>
                <a:effectLst/>
                <a:latin typeface="Arial"/>
                <a:cs typeface="Arial"/>
              </a:rPr>
              <a:t>Abolghasemi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, M., Beh, E., Tarr, G., &amp; Gerlach, R. (2020). Demand forecasting in supply chain: The impact of demand volatility in the presence of promotion. </a:t>
            </a:r>
            <a:r>
              <a:rPr lang="en-US" sz="1800" b="0" i="1">
                <a:solidFill>
                  <a:srgbClr val="222222"/>
                </a:solidFill>
                <a:effectLst/>
                <a:latin typeface="Arial"/>
                <a:cs typeface="Arial"/>
              </a:rPr>
              <a:t>Computers &amp; Industrial Engineering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, </a:t>
            </a:r>
            <a:r>
              <a:rPr lang="en-US" sz="1800" b="0" i="1">
                <a:solidFill>
                  <a:srgbClr val="222222"/>
                </a:solidFill>
                <a:effectLst/>
                <a:latin typeface="Arial"/>
                <a:cs typeface="Arial"/>
              </a:rPr>
              <a:t>142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, 106380.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[4] Babai, M. Z., Boylan, J. E., &amp; Rostami-Tabar, B. (2022). Demand forecasting in supply chains: a review of aggregation and hierarchical approaches. </a:t>
            </a:r>
            <a:r>
              <a:rPr lang="en-US" sz="1800" b="0" i="1">
                <a:solidFill>
                  <a:srgbClr val="222222"/>
                </a:solidFill>
                <a:effectLst/>
                <a:latin typeface="Arial"/>
                <a:cs typeface="Arial"/>
              </a:rPr>
              <a:t>International Journal of Production Research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, </a:t>
            </a:r>
            <a:r>
              <a:rPr lang="en-US" sz="1800" b="0" i="1">
                <a:solidFill>
                  <a:srgbClr val="222222"/>
                </a:solidFill>
                <a:effectLst/>
                <a:latin typeface="Arial"/>
                <a:cs typeface="Arial"/>
              </a:rPr>
              <a:t>60</a:t>
            </a:r>
            <a:r>
              <a:rPr lang="en-US" sz="1800" b="0" i="0">
                <a:solidFill>
                  <a:srgbClr val="222222"/>
                </a:solidFill>
                <a:effectLst/>
                <a:latin typeface="Arial"/>
                <a:cs typeface="Arial"/>
              </a:rPr>
              <a:t>(1), 324-348.</a:t>
            </a:r>
            <a:endParaRPr lang="en-US" sz="180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5856B-D221-6652-35A8-A736CA41C683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843FF-42E1-4271-92E1-37046637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7901F-B2E6-4E2D-930A-BF92D50AE3F7}" type="datetime1">
              <a:rPr lang="en-US" smtClean="0"/>
              <a:t>3/18/2025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1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97EF9E66-4A93-FC45-3123-1FEB35B3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19516"/>
            <a:ext cx="10515600" cy="1766723"/>
          </a:xfrm>
        </p:spPr>
        <p:txBody>
          <a:bodyPr>
            <a:normAutofit/>
          </a:bodyPr>
          <a:lstStyle/>
          <a:p>
            <a:r>
              <a:rPr lang="en-US" sz="5400"/>
              <a:t>IT211069101 | </a:t>
            </a:r>
            <a:r>
              <a:rPr lang="en-US" sz="5400" err="1"/>
              <a:t>Gimhani</a:t>
            </a:r>
            <a:r>
              <a:rPr lang="en-US" sz="5400"/>
              <a:t> K.M.B.K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9720A90-AB43-82D1-6441-70253E1CBC29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Specialization : Information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8112D-1B80-F799-38CD-A1FAEDA82F5B}"/>
              </a:ext>
            </a:extLst>
          </p:cNvPr>
          <p:cNvSpPr/>
          <p:nvPr/>
        </p:nvSpPr>
        <p:spPr>
          <a:xfrm>
            <a:off x="10118690" y="0"/>
            <a:ext cx="2073310" cy="246184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1C070-3276-40E5-9C6F-67E50CB5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B132-BF1F-4027-A9D1-C9588EA76EBE}" type="datetime1">
              <a:rPr lang="en-US" smtClean="0"/>
              <a:t>3/18/2025</a:t>
            </a:fld>
            <a:endParaRPr lang="en-US"/>
          </a:p>
        </p:txBody>
      </p:sp>
      <p:pic>
        <p:nvPicPr>
          <p:cNvPr id="7" name="Picture 6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518EAC2F-EB2E-1A9E-6C76-98F0450A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035" y="-3402"/>
            <a:ext cx="206964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23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0CBE-C3DD-6F66-10A3-6F74E7E6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6955"/>
          </a:xfrm>
        </p:spPr>
        <p:txBody>
          <a:bodyPr>
            <a:normAutofit/>
          </a:bodyPr>
          <a:lstStyle/>
          <a:p>
            <a:r>
              <a:rPr lang="en-US" sz="4000"/>
              <a:t>Introduction and Background</a:t>
            </a:r>
          </a:p>
        </p:txBody>
      </p:sp>
      <p:graphicFrame>
        <p:nvGraphicFramePr>
          <p:cNvPr id="28" name="Content Placeholder 5">
            <a:extLst>
              <a:ext uri="{FF2B5EF4-FFF2-40B4-BE49-F238E27FC236}">
                <a16:creationId xmlns:a16="http://schemas.microsoft.com/office/drawing/2014/main" id="{38E86BB1-8CA9-F52F-B798-7E2798106E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0461" y="1383886"/>
          <a:ext cx="5921514" cy="4748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pile of dried flowers&#10;&#10;Description automatically generated">
            <a:extLst>
              <a:ext uri="{FF2B5EF4-FFF2-40B4-BE49-F238E27FC236}">
                <a16:creationId xmlns:a16="http://schemas.microsoft.com/office/drawing/2014/main" id="{F2D626D7-BAD4-88E9-3E77-0FC1B6A11B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513"/>
          <a:stretch/>
        </p:blipFill>
        <p:spPr>
          <a:xfrm>
            <a:off x="6765919" y="1719943"/>
            <a:ext cx="4770677" cy="342334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7DE0C48-5636-47B7-4C59-C20D3BC1DA0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973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F8F1-9D3B-F6BC-14BF-0DF0E576E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7A51-3FB0-8FD7-B294-B12600C2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6955"/>
          </a:xfrm>
        </p:spPr>
        <p:txBody>
          <a:bodyPr>
            <a:normAutofit/>
          </a:bodyPr>
          <a:lstStyle/>
          <a:p>
            <a:r>
              <a:rPr lang="en-US" sz="4000">
                <a:latin typeface="Adobe Devanagari"/>
              </a:rPr>
              <a:t>Research Gap</a:t>
            </a:r>
            <a:endParaRPr lang="en-US" sz="4000"/>
          </a:p>
        </p:txBody>
      </p:sp>
      <p:graphicFrame>
        <p:nvGraphicFramePr>
          <p:cNvPr id="28" name="Content Placeholder 5">
            <a:extLst>
              <a:ext uri="{FF2B5EF4-FFF2-40B4-BE49-F238E27FC236}">
                <a16:creationId xmlns:a16="http://schemas.microsoft.com/office/drawing/2014/main" id="{9A0AAC48-E5B2-E461-9C20-84B7B2EF6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143372"/>
              </p:ext>
            </p:extLst>
          </p:nvPr>
        </p:nvGraphicFramePr>
        <p:xfrm>
          <a:off x="1934787" y="1317516"/>
          <a:ext cx="8431631" cy="4748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6" name="Rectangle 105">
            <a:extLst>
              <a:ext uri="{FF2B5EF4-FFF2-40B4-BE49-F238E27FC236}">
                <a16:creationId xmlns:a16="http://schemas.microsoft.com/office/drawing/2014/main" id="{4D1B607A-B17F-6453-0D43-112928F3076E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30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801-8398-B561-79B1-275356FD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3972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FF21-EA51-F4C2-072D-F717A6CE2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104073"/>
            <a:ext cx="4243589" cy="33206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b="1"/>
              <a:t>How can an AI-enhanced inventory management system address the challenges in managing raw materials for tea production?</a:t>
            </a:r>
            <a:endParaRPr lang="en-US" b="1"/>
          </a:p>
          <a:p>
            <a:pPr marL="0" indent="0">
              <a:buNone/>
            </a:pPr>
            <a:endParaRPr lang="en-US" sz="1900" b="1"/>
          </a:p>
          <a:p>
            <a:pPr>
              <a:buFont typeface="Wingdings" panose="020B0604020202020204" pitchFamily="34" charset="0"/>
              <a:buChar char="Ø"/>
            </a:pPr>
            <a:r>
              <a:rPr lang="en-US" sz="1900"/>
              <a:t>Overreliance on static monthly forecasts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1900"/>
              <a:t>Inaccurate raw material planning</a:t>
            </a:r>
            <a:endParaRPr lang="en-US" sz="1900">
              <a:ea typeface="Cambria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900"/>
              <a:t>Inability to adapt to supply chain fluctuations</a:t>
            </a:r>
            <a:endParaRPr lang="en-US" sz="1900">
              <a:ea typeface="Cambria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1900"/>
              <a:t>Increased wastage of raw materials</a:t>
            </a:r>
            <a:endParaRPr lang="en-US" sz="1900">
              <a:ea typeface="Cambria"/>
            </a:endParaRPr>
          </a:p>
        </p:txBody>
      </p:sp>
      <p:pic>
        <p:nvPicPr>
          <p:cNvPr id="7" name="Picture 6" descr="A wooden spoon with green leaves&#10;&#10;Description automatically generated">
            <a:extLst>
              <a:ext uri="{FF2B5EF4-FFF2-40B4-BE49-F238E27FC236}">
                <a16:creationId xmlns:a16="http://schemas.microsoft.com/office/drawing/2014/main" id="{D5450CF3-0E62-00D2-5644-23C1A636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2" r="21481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D90096-C714-8DB9-531C-23020265A751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801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7C42-A08C-4C3F-DEEB-793E5F28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3901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Specific and Sub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E165-7CE2-7106-391D-32F7EB3A6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1901285"/>
            <a:ext cx="6251110" cy="34838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/>
            <a:r>
              <a:rPr lang="en-US" sz="2000" b="1"/>
              <a:t>Specific Objective</a:t>
            </a:r>
            <a:br>
              <a:rPr lang="en-US" sz="2000" b="1"/>
            </a:br>
            <a:endParaRPr lang="en-US" sz="2000" b="1">
              <a:ea typeface="Cambria"/>
            </a:endParaRPr>
          </a:p>
          <a:p>
            <a:pPr marL="0" indent="0">
              <a:buNone/>
            </a:pPr>
            <a:r>
              <a:rPr lang="en-US" sz="2000"/>
              <a:t>To develop an AI-driven inventory management system that converts monthly demand forecasts into precise weekly raw material predictions, ensuring optimal inventory levels with minimal waste.</a:t>
            </a:r>
            <a:br>
              <a:rPr lang="en-US" sz="2000"/>
            </a:br>
            <a:endParaRPr lang="en-US" sz="2000"/>
          </a:p>
          <a:p>
            <a:pPr marL="0"/>
            <a:r>
              <a:rPr lang="en-US" sz="2000" b="1"/>
              <a:t>Sub Objective</a:t>
            </a:r>
            <a:br>
              <a:rPr lang="en-US" sz="2000" b="1"/>
            </a:br>
            <a:endParaRPr lang="en-US" sz="2000" b="1">
              <a:ea typeface="Cambri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/>
              <a:t>    Data Driven weekly conversion</a:t>
            </a:r>
            <a:endParaRPr lang="en-US" sz="2000">
              <a:ea typeface="Cambri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/>
              <a:t>    Inventory optimization</a:t>
            </a:r>
            <a:endParaRPr lang="en-US" sz="2000">
              <a:ea typeface="Cambria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/>
              <a:t>    Waste reduction and efficiency</a:t>
            </a:r>
            <a:endParaRPr lang="en-US" sz="2000">
              <a:ea typeface="Cambria"/>
            </a:endParaRPr>
          </a:p>
          <a:p>
            <a:endParaRPr lang="en-US" sz="2000"/>
          </a:p>
        </p:txBody>
      </p:sp>
      <p:pic>
        <p:nvPicPr>
          <p:cNvPr id="5" name="Picture 4" descr="What is Green Tea? – Twinings">
            <a:extLst>
              <a:ext uri="{FF2B5EF4-FFF2-40B4-BE49-F238E27FC236}">
                <a16:creationId xmlns:a16="http://schemas.microsoft.com/office/drawing/2014/main" id="{E8DD654E-B188-5D53-2FDF-1641D695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94" r="1539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08CCD6-9609-4043-A6B3-CE5873884F2A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9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DDB0D-D1AF-BA06-F1EC-693A7DF4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133F0D-F4F1-AA67-57BC-7C820AC9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77952"/>
            <a:ext cx="4496746" cy="6091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CBC12-EE39-AD9B-1CEA-AEE9D712F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39" y="1138210"/>
            <a:ext cx="4488688" cy="521295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2000">
                <a:latin typeface="Aptos"/>
                <a:ea typeface="Calibri"/>
                <a:cs typeface="Calibri"/>
              </a:rPr>
              <a:t>How to accurately predict tea demand and raw material needs based on weather data and other predictive indicators.</a:t>
            </a:r>
          </a:p>
          <a:p>
            <a:pPr lvl="1"/>
            <a:r>
              <a:rPr lang="en-US" sz="2000">
                <a:latin typeface="Aptos"/>
                <a:ea typeface="Calibri"/>
                <a:cs typeface="Calibri"/>
              </a:rPr>
              <a:t>How to optimize inventory levels, reducing wastage and ensuring a steady supply of raw materials.</a:t>
            </a:r>
          </a:p>
          <a:p>
            <a:pPr lvl="1"/>
            <a:r>
              <a:rPr lang="en-US" sz="2000">
                <a:latin typeface="Aptos"/>
                <a:ea typeface="Calibri"/>
                <a:cs typeface="Calibri"/>
              </a:rPr>
              <a:t>How to manage and mitigate risks associated with labor shortages and ensure adequate staffing levels.</a:t>
            </a:r>
          </a:p>
          <a:p>
            <a:pPr lvl="1"/>
            <a:r>
              <a:rPr lang="en-US" sz="2000">
                <a:latin typeface="Aptos"/>
                <a:ea typeface="Calibri"/>
                <a:cs typeface="Calibri"/>
              </a:rPr>
              <a:t>How to enhance logistics operations by predicting traffic patterns and optimizing delivery schedules.</a:t>
            </a:r>
            <a:endParaRPr lang="en-US" sz="2000">
              <a:latin typeface="Aptos"/>
            </a:endParaRPr>
          </a:p>
        </p:txBody>
      </p:sp>
      <p:pic>
        <p:nvPicPr>
          <p:cNvPr id="8" name="Picture 7" descr="Magnifying glass and question mark">
            <a:extLst>
              <a:ext uri="{FF2B5EF4-FFF2-40B4-BE49-F238E27FC236}">
                <a16:creationId xmlns:a16="http://schemas.microsoft.com/office/drawing/2014/main" id="{6E7D1A04-40E2-E510-2CD2-9C70963C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93" r="19945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214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31BEA-19B3-4CB1-B79B-F9F1BB3B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BDDE-A5BC-485F-9928-70D52079C730}" type="datetime1">
              <a:rPr lang="en-US" smtClean="0"/>
              <a:t>3/18/2025</a:t>
            </a:fld>
            <a:endParaRPr lang="en-US"/>
          </a:p>
        </p:txBody>
      </p:sp>
      <p:pic>
        <p:nvPicPr>
          <p:cNvPr id="8" name="Content Placeholder 7" descr="A diagram of a flowchart&#10;&#10;Description automatically generated">
            <a:extLst>
              <a:ext uri="{FF2B5EF4-FFF2-40B4-BE49-F238E27FC236}">
                <a16:creationId xmlns:a16="http://schemas.microsoft.com/office/drawing/2014/main" id="{601B3A81-E71F-8A7F-A25D-26100EEC4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118" y="1099458"/>
            <a:ext cx="5872279" cy="5225142"/>
          </a:xfrm>
        </p:spPr>
      </p:pic>
    </p:spTree>
    <p:extLst>
      <p:ext uri="{BB962C8B-B14F-4D97-AF65-F5344CB8AC3E}">
        <p14:creationId xmlns:p14="http://schemas.microsoft.com/office/powerpoint/2010/main" val="4195603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152C-0477-CE89-6A1D-6E089209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84480"/>
            <a:ext cx="10730992" cy="654738"/>
          </a:xfrm>
        </p:spPr>
        <p:txBody>
          <a:bodyPr anchor="t"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910F4-CDB0-4AEF-A71D-2AC07D680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134745"/>
            <a:ext cx="5181600" cy="504221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b="1"/>
              <a:t>Data Collection and Analysis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r>
              <a:rPr lang="en-US" sz="1400"/>
              <a:t>Monthly sales forecasts and historical data and integrate data with seasonal patterns and demand trends.</a:t>
            </a:r>
            <a:endParaRPr lang="en-US" sz="1400">
              <a:ea typeface="Cambria"/>
            </a:endParaRPr>
          </a:p>
          <a:p>
            <a:pPr>
              <a:lnSpc>
                <a:spcPct val="110000"/>
              </a:lnSpc>
            </a:pPr>
            <a:r>
              <a:rPr lang="en-US" sz="1600" b="1"/>
              <a:t>Model Development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r>
              <a:rPr lang="en-US" sz="1600">
                <a:latin typeface="Cambria"/>
                <a:ea typeface="Calibri"/>
                <a:cs typeface="Calibri"/>
              </a:rPr>
              <a:t>Implement LSTM (Long Short-Term Memory)</a:t>
            </a:r>
            <a:r>
              <a:rPr lang="en-US" sz="1100">
                <a:latin typeface="Calibri"/>
                <a:ea typeface="Calibri"/>
                <a:cs typeface="Calibri"/>
              </a:rPr>
              <a:t> </a:t>
            </a:r>
            <a:r>
              <a:rPr lang="en-US" sz="1400"/>
              <a:t>to predict weekly raw material requirements based on monthly forecasts.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sz="1600" b="1"/>
              <a:t>System Design 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r>
              <a:rPr lang="en-US" sz="1600">
                <a:latin typeface="Cambria"/>
                <a:ea typeface="Calibri"/>
                <a:cs typeface="Calibri"/>
              </a:rPr>
              <a:t>Create an AI-Automated platform with  a </a:t>
            </a:r>
            <a:r>
              <a:rPr lang="en-US" sz="1600" err="1">
                <a:latin typeface="Cambria"/>
                <a:ea typeface="Cambria"/>
                <a:cs typeface="Calibri"/>
              </a:rPr>
              <a:t>a</a:t>
            </a:r>
            <a:r>
              <a:rPr lang="en-US" sz="1600"/>
              <a:t> user-friendly web interface for interaction.</a:t>
            </a:r>
            <a:endParaRPr lang="en-US" sz="1600">
              <a:ea typeface="Cambria"/>
            </a:endParaRPr>
          </a:p>
          <a:p>
            <a:pPr>
              <a:lnSpc>
                <a:spcPct val="110000"/>
              </a:lnSpc>
            </a:pPr>
            <a:r>
              <a:rPr lang="en-US" sz="1600" b="1"/>
              <a:t>Testing and Validation 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r>
              <a:rPr lang="en-US" sz="1400"/>
              <a:t>Performing unit testing, integration testing, system testing and user acceptance testing.</a:t>
            </a:r>
            <a:endParaRPr lang="en-US" sz="1400">
              <a:ea typeface="Cambria"/>
            </a:endParaRPr>
          </a:p>
          <a:p>
            <a:pPr>
              <a:lnSpc>
                <a:spcPct val="110000"/>
              </a:lnSpc>
            </a:pPr>
            <a:r>
              <a:rPr lang="en-US" sz="1600" b="1"/>
              <a:t>Deployment</a:t>
            </a:r>
            <a:endParaRPr lang="en-US" sz="1600"/>
          </a:p>
          <a:p>
            <a:pPr marL="0" indent="0">
              <a:lnSpc>
                <a:spcPct val="110000"/>
              </a:lnSpc>
              <a:buNone/>
            </a:pPr>
            <a:r>
              <a:rPr lang="en-US" sz="1400"/>
              <a:t>Deploying the inventory management system on scalable cloud platforms to ensure real-time forecasting and system scalability.</a:t>
            </a:r>
            <a:endParaRPr lang="en-US" sz="1400">
              <a:ea typeface="Cambri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100"/>
          </a:p>
        </p:txBody>
      </p:sp>
      <p:pic>
        <p:nvPicPr>
          <p:cNvPr id="8" name="Picture 7" descr="Benefits of Tea">
            <a:extLst>
              <a:ext uri="{FF2B5EF4-FFF2-40B4-BE49-F238E27FC236}">
                <a16:creationId xmlns:a16="http://schemas.microsoft.com/office/drawing/2014/main" id="{D70485BF-6375-1500-D394-CECFADA4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0" r="4629" b="-3"/>
          <a:stretch/>
        </p:blipFill>
        <p:spPr>
          <a:xfrm>
            <a:off x="6101080" y="1256665"/>
            <a:ext cx="5181600" cy="4351338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D7ED-0371-BAF4-8130-0F9E03D7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B77C429C-F476-4D09-A56C-1F3E740E5F71}" type="datetime1">
              <a:rPr lang="en-US" smtClean="0"/>
              <a:pPr>
                <a:spcAft>
                  <a:spcPts val="600"/>
                </a:spcAft>
              </a:pPr>
              <a:t>3/18/2025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BE318-852E-53FD-CDBF-CDCB8D02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anchor="ctr">
            <a:normAutofit fontScale="92500"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41274-CDF5-FA26-D41B-E3E6769F5ED6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10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178F-F249-5E9F-9914-762EE641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6528-6BC4-48F7-2E74-6B709511D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mbria"/>
              </a:rPr>
              <a:t>Data Collection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7A0B1-5771-87DB-F42F-C38B8D0B5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ea typeface="Cambria"/>
              </a:rPr>
              <a:t>Data preprocessing</a:t>
            </a:r>
            <a:endParaRPr lang="en-US"/>
          </a:p>
        </p:txBody>
      </p:sp>
      <p:pic>
        <p:nvPicPr>
          <p:cNvPr id="10" name="Content Placeholder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6B507F05-A8CB-0894-1DDD-8C485BDC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25" y="2174460"/>
            <a:ext cx="5086262" cy="4099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83F3835-B689-DD1C-FE4D-52556A1DFC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58137" y="2671935"/>
            <a:ext cx="4238625" cy="112395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6B98A6-C876-97B7-C77F-FE031B194913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410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178F-F249-5E9F-9914-762EE641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6528-6BC4-48F7-2E74-6B709511D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62" y="1392238"/>
            <a:ext cx="6339416" cy="639762"/>
          </a:xfrm>
        </p:spPr>
        <p:txBody>
          <a:bodyPr>
            <a:normAutofit fontScale="92500"/>
          </a:bodyPr>
          <a:lstStyle/>
          <a:p>
            <a:r>
              <a:rPr lang="en-US">
                <a:ea typeface="Cambria"/>
              </a:rPr>
              <a:t>Training models using preprocessed datasets </a:t>
            </a:r>
            <a:endParaRPr lang="en-US"/>
          </a:p>
          <a:p>
            <a:endParaRPr lang="en-US">
              <a:ea typeface="Cambria"/>
            </a:endParaRP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2DBE32-B13A-3236-4DF8-EF7F5535DC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8429" y="1849402"/>
            <a:ext cx="7237488" cy="4123262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B9C816-497F-1C38-580E-98ECEC59A9F6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398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178F-F249-5E9F-9914-762EE641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B6528-6BC4-48F7-2E74-6B709511D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62" y="1712499"/>
            <a:ext cx="6990981" cy="639762"/>
          </a:xfrm>
        </p:spPr>
        <p:txBody>
          <a:bodyPr>
            <a:normAutofit fontScale="92500"/>
          </a:bodyPr>
          <a:lstStyle/>
          <a:p>
            <a:r>
              <a:rPr lang="en-US">
                <a:ea typeface="Cambria"/>
              </a:rPr>
              <a:t>Weekly Forecasting(Raw Materials) for Next 6 Week</a:t>
            </a:r>
            <a:endParaRPr lang="en-US" err="1"/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1554B3F-F078-1093-F0A9-19A4CDF0C1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" y="1720774"/>
            <a:ext cx="7281031" cy="4358746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6FE7C4-8503-56DE-0351-63B8812DE5E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897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390A3-74DA-430E-0E97-62E76010C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A4B7-D09A-E800-2F67-E07000F92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13CCF-A060-52B3-CB79-8084D16CD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62" y="1712499"/>
            <a:ext cx="6990981" cy="639762"/>
          </a:xfrm>
        </p:spPr>
        <p:txBody>
          <a:bodyPr>
            <a:normAutofit/>
          </a:bodyPr>
          <a:lstStyle/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F2AFC6-642C-CBBA-D4CD-58D7F9B1A0F6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4" name="Content Placeholder 3" descr="A close up of a plant&#10;&#10;AI-generated content may be incorrect.">
            <a:extLst>
              <a:ext uri="{FF2B5EF4-FFF2-40B4-BE49-F238E27FC236}">
                <a16:creationId xmlns:a16="http://schemas.microsoft.com/office/drawing/2014/main" id="{42E42BF9-0557-2793-C90F-A4A6C17D2A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0249" y="3020517"/>
            <a:ext cx="5386917" cy="3310328"/>
          </a:xfrm>
        </p:spPr>
      </p:pic>
      <p:pic>
        <p:nvPicPr>
          <p:cNvPr id="6" name="Picture 5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9B5CB713-E53D-E114-BCD9-BB96D3E3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0" y="1132114"/>
            <a:ext cx="5919317" cy="34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36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26506-4B9E-DE22-D8C3-95446456A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4B87-A166-7C87-2FFF-03075F69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13DAB-2318-53F0-D7F5-238B9C305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62" y="1712499"/>
            <a:ext cx="6990981" cy="639762"/>
          </a:xfrm>
        </p:spPr>
        <p:txBody>
          <a:bodyPr>
            <a:normAutofit/>
          </a:bodyPr>
          <a:lstStyle/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6F3A7-BE5B-11B0-7AE9-C9702FC72E35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8" name="Content Placeholder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3A5BF4C-4C8C-5047-A6B1-4B6AD57CE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1865" y="1138568"/>
            <a:ext cx="5386917" cy="1866519"/>
          </a:xfr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E9BF16B-A4E3-D875-8105-FC2C1AF29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05" y="3427894"/>
            <a:ext cx="5535706" cy="22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4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44FFB-28CA-88DF-D23F-15775E56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4CA-3F31-36EE-9743-233FEE56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FABE2-EA91-107E-D78A-1E21B025D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62" y="1712499"/>
            <a:ext cx="6990981" cy="639762"/>
          </a:xfrm>
        </p:spPr>
        <p:txBody>
          <a:bodyPr>
            <a:normAutofit/>
          </a:bodyPr>
          <a:lstStyle/>
          <a:p>
            <a:r>
              <a:rPr lang="en-US">
                <a:ea typeface="Cambria"/>
              </a:rPr>
              <a:t>Deployment in VS code</a:t>
            </a:r>
            <a:endParaRPr lang="en-US" err="1"/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81C7A2-1304-A8D1-48D8-C3CB79A431F0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11" name="Content Placeholder 10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A1234B22-5E8E-D389-EA4D-5ED960F71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1512" y="1719277"/>
            <a:ext cx="5386917" cy="273336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EE2B95-1769-5FA4-9F21-BA6BB45B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6058"/>
            <a:ext cx="5823858" cy="326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Used Technologies and Techniques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4FA02D-DC50-D2F9-0651-D7269B9B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72" y="1574800"/>
            <a:ext cx="3968611" cy="4321303"/>
          </a:xfrm>
          <a:prstGeom prst="verticalScroll">
            <a:avLst/>
          </a:prstGeom>
          <a:solidFill>
            <a:srgbClr val="7281B3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457200" lvl="1">
              <a:buNone/>
            </a:pPr>
            <a:r>
              <a:rPr lang="en-US" sz="2000" u="sng">
                <a:latin typeface="Aptos"/>
              </a:rPr>
              <a:t>Technologies </a:t>
            </a:r>
            <a:endParaRPr lang="en-US" u="sng">
              <a:latin typeface="Aptos"/>
            </a:endParaRPr>
          </a:p>
          <a:p>
            <a:pPr marL="457200" lvl="2" indent="0">
              <a:buNone/>
            </a:pPr>
            <a:r>
              <a:rPr lang="en-US" sz="1600">
                <a:latin typeface="Aptos"/>
              </a:rPr>
              <a:t>Flask Python</a:t>
            </a:r>
          </a:p>
          <a:p>
            <a:pPr marL="457200" lvl="2" indent="0">
              <a:buNone/>
            </a:pPr>
            <a:r>
              <a:rPr lang="en-US" sz="1600">
                <a:latin typeface="Aptos"/>
              </a:rPr>
              <a:t>TensorFlow </a:t>
            </a:r>
          </a:p>
          <a:p>
            <a:pPr marL="457200" lvl="2" indent="0">
              <a:buNone/>
            </a:pPr>
            <a:r>
              <a:rPr lang="en-US" sz="1600" err="1">
                <a:latin typeface="Aptos"/>
              </a:rPr>
              <a:t>sklearn</a:t>
            </a:r>
            <a:r>
              <a:rPr lang="en-US" sz="1600">
                <a:latin typeface="Aptos"/>
              </a:rPr>
              <a:t> </a:t>
            </a:r>
          </a:p>
          <a:p>
            <a:pPr marL="457200" lvl="2" indent="0">
              <a:buNone/>
            </a:pPr>
            <a:r>
              <a:rPr lang="en-US" sz="1600" err="1">
                <a:latin typeface="Aptos"/>
              </a:rPr>
              <a:t>numpy</a:t>
            </a:r>
          </a:p>
          <a:p>
            <a:pPr marL="457200" lvl="2" indent="0">
              <a:buNone/>
            </a:pPr>
            <a:r>
              <a:rPr lang="en-US" sz="1600">
                <a:latin typeface="Aptos"/>
              </a:rPr>
              <a:t>matplotlib</a:t>
            </a:r>
          </a:p>
          <a:p>
            <a:pPr marL="457200" lvl="2" indent="0">
              <a:buNone/>
            </a:pPr>
            <a:r>
              <a:rPr lang="en-US" sz="1600">
                <a:latin typeface="Aptos"/>
              </a:rPr>
              <a:t>pandas </a:t>
            </a:r>
          </a:p>
          <a:p>
            <a:pPr marL="457200" lvl="2" indent="0">
              <a:buNone/>
            </a:pPr>
            <a:r>
              <a:rPr lang="en-US" sz="1600">
                <a:latin typeface="Aptos"/>
              </a:rPr>
              <a:t>Model: LSTM</a:t>
            </a:r>
          </a:p>
          <a:p>
            <a:pPr marL="457200" lvl="1">
              <a:lnSpc>
                <a:spcPct val="100000"/>
              </a:lnSpc>
              <a:buNone/>
            </a:pPr>
            <a:endParaRPr lang="en-US" sz="2000">
              <a:latin typeface="Sans-serif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2DC87-4D26-93C5-F91B-3CC5BF5EBB73}"/>
              </a:ext>
            </a:extLst>
          </p:cNvPr>
          <p:cNvSpPr txBox="1"/>
          <p:nvPr/>
        </p:nvSpPr>
        <p:spPr>
          <a:xfrm>
            <a:off x="7528560" y="1574800"/>
            <a:ext cx="3667760" cy="1586468"/>
          </a:xfrm>
          <a:prstGeom prst="verticalScroll">
            <a:avLst/>
          </a:prstGeom>
          <a:solidFill>
            <a:srgbClr val="BDDE62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indent="-228600">
              <a:spcBef>
                <a:spcPts val="500"/>
              </a:spcBef>
            </a:pPr>
            <a:r>
              <a:rPr lang="en-US" sz="2000" u="sng">
                <a:latin typeface="Arial"/>
                <a:cs typeface="Arial"/>
              </a:rPr>
              <a:t>Techniques</a:t>
            </a:r>
            <a:endParaRPr lang="en-US" u="sng">
              <a:latin typeface="Neue Haas Grotesk Text Pro"/>
              <a:cs typeface="Arial"/>
            </a:endParaRPr>
          </a:p>
          <a:p>
            <a:pPr lvl="2" indent="-228600">
              <a:spcBef>
                <a:spcPts val="500"/>
              </a:spcBef>
            </a:pPr>
            <a:r>
              <a:rPr lang="en-US" sz="1600">
                <a:latin typeface="Aptos"/>
                <a:cs typeface="Arial"/>
              </a:rPr>
              <a:t>Data</a:t>
            </a:r>
            <a:r>
              <a:rPr lang="en-US" sz="1600">
                <a:latin typeface="Aptos"/>
              </a:rPr>
              <a:t> preprocessing</a:t>
            </a:r>
            <a:endParaRPr lang="en-US">
              <a:latin typeface="Neue Haas Grotesk Text Pro"/>
            </a:endParaRPr>
          </a:p>
          <a:p>
            <a:pPr lvl="2" indent="-228600">
              <a:spcBef>
                <a:spcPts val="500"/>
              </a:spcBef>
            </a:pPr>
            <a:r>
              <a:rPr lang="en-US" sz="1600">
                <a:latin typeface="Aptos"/>
              </a:rPr>
              <a:t>Data Visualization</a:t>
            </a:r>
            <a:endParaRPr lang="en-US">
              <a:latin typeface="Neue Haas Grotesk Text Pro"/>
            </a:endParaRPr>
          </a:p>
          <a:p>
            <a:pPr algn="l"/>
            <a:endParaRPr lang="en-US"/>
          </a:p>
        </p:txBody>
      </p:sp>
      <p:pic>
        <p:nvPicPr>
          <p:cNvPr id="6" name="Picture 5" descr="Learn TensorFlow - [2024] Best TensorFlow Tutorials | Hackr.io">
            <a:extLst>
              <a:ext uri="{FF2B5EF4-FFF2-40B4-BE49-F238E27FC236}">
                <a16:creationId xmlns:a16="http://schemas.microsoft.com/office/drawing/2014/main" id="{D1617735-66AA-F801-4347-00BAFD85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320" y="1839468"/>
            <a:ext cx="487680" cy="517143"/>
          </a:xfrm>
          <a:prstGeom prst="rect">
            <a:avLst/>
          </a:prstGeom>
        </p:spPr>
      </p:pic>
      <p:pic>
        <p:nvPicPr>
          <p:cNvPr id="7" name="Picture 6" descr="File:Scikit learn logo small.svg - Wikipedia">
            <a:extLst>
              <a:ext uri="{FF2B5EF4-FFF2-40B4-BE49-F238E27FC236}">
                <a16:creationId xmlns:a16="http://schemas.microsoft.com/office/drawing/2014/main" id="{F4F69A18-6FF6-D06E-B5C9-2E436A918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3056"/>
            <a:ext cx="802640" cy="516128"/>
          </a:xfrm>
          <a:prstGeom prst="rect">
            <a:avLst/>
          </a:prstGeom>
        </p:spPr>
      </p:pic>
      <p:pic>
        <p:nvPicPr>
          <p:cNvPr id="9" name="Graphic 8" descr="Numpy Vector Logo - Download Free SVG Icon | Worldvectorlogo">
            <a:extLst>
              <a:ext uri="{FF2B5EF4-FFF2-40B4-BE49-F238E27FC236}">
                <a16:creationId xmlns:a16="http://schemas.microsoft.com/office/drawing/2014/main" id="{4FB01FA1-0980-3814-4083-0B8C4A9B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160" y="2865346"/>
            <a:ext cx="497839" cy="639627"/>
          </a:xfrm>
          <a:prstGeom prst="rect">
            <a:avLst/>
          </a:prstGeom>
        </p:spPr>
      </p:pic>
      <p:pic>
        <p:nvPicPr>
          <p:cNvPr id="10" name="Picture 9" descr="File:Matplotlib icon.svg - Wikimedia Commons">
            <a:extLst>
              <a:ext uri="{FF2B5EF4-FFF2-40B4-BE49-F238E27FC236}">
                <a16:creationId xmlns:a16="http://schemas.microsoft.com/office/drawing/2014/main" id="{98838D28-D401-4129-9976-87E4E219D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960" y="3418840"/>
            <a:ext cx="487680" cy="508000"/>
          </a:xfrm>
          <a:prstGeom prst="rect">
            <a:avLst/>
          </a:prstGeom>
        </p:spPr>
      </p:pic>
      <p:pic>
        <p:nvPicPr>
          <p:cNvPr id="11" name="Picture 10" descr="Pandas SVG and transparent PNG icons | TechIcons">
            <a:extLst>
              <a:ext uri="{FF2B5EF4-FFF2-40B4-BE49-F238E27FC236}">
                <a16:creationId xmlns:a16="http://schemas.microsoft.com/office/drawing/2014/main" id="{88401C06-568D-2734-3037-5ECFB6B7C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397" y="3932237"/>
            <a:ext cx="497205" cy="4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06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Functional, Non-Functional and Requirements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447743"/>
            <a:ext cx="4882699" cy="41126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Functional Requirements</a:t>
            </a:r>
          </a:p>
          <a:p>
            <a:r>
              <a:rPr lang="en-US" sz="2000">
                <a:ea typeface="+mn-lt"/>
                <a:cs typeface="+mn-lt"/>
              </a:rPr>
              <a:t>Integrate and preprocess monthly sales forecasts to calculate baseline raw material demand.</a:t>
            </a:r>
          </a:p>
          <a:p>
            <a:r>
              <a:rPr lang="en-US" sz="2000">
                <a:ea typeface="+mn-lt"/>
                <a:cs typeface="+mn-lt"/>
              </a:rPr>
              <a:t>Analyze historical data to convert monthly forecasts into weekly requirements.</a:t>
            </a:r>
          </a:p>
          <a:p>
            <a:r>
              <a:rPr lang="en-US" sz="2000">
                <a:ea typeface="+mn-lt"/>
                <a:cs typeface="+mn-lt"/>
              </a:rPr>
              <a:t>Validate the system's prediction accuracy using historical and real-time data.</a:t>
            </a:r>
            <a:endParaRPr lang="en-US" sz="2000">
              <a:ea typeface="Cambria"/>
            </a:endParaRPr>
          </a:p>
          <a:p>
            <a:r>
              <a:rPr lang="en-US" sz="2000">
                <a:ea typeface="+mn-lt"/>
                <a:cs typeface="+mn-lt"/>
              </a:rPr>
              <a:t>Automate procurement processes based on weekly demand forecasts.</a:t>
            </a:r>
          </a:p>
          <a:p>
            <a:endParaRPr lang="en-US" sz="2000">
              <a:ea typeface="Cambria"/>
            </a:endParaRPr>
          </a:p>
          <a:p>
            <a:endParaRPr lang="en-US" sz="1600">
              <a:ea typeface="Cambria"/>
            </a:endParaRPr>
          </a:p>
          <a:p>
            <a:pPr marL="0" indent="0">
              <a:buNone/>
            </a:pPr>
            <a:endParaRPr 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B11E1-9582-4CAD-B6E3-0F14B730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B411-DA78-49DB-9A19-49FA7B1A592A}" type="datetime1">
              <a:rPr lang="en-US" smtClean="0"/>
              <a:t>3/18/2025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8DF79-9462-A5E2-615E-1989EE1ABBB5}"/>
              </a:ext>
            </a:extLst>
          </p:cNvPr>
          <p:cNvSpPr txBox="1"/>
          <p:nvPr/>
        </p:nvSpPr>
        <p:spPr>
          <a:xfrm>
            <a:off x="6474823" y="1938382"/>
            <a:ext cx="5039360" cy="286035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Non-Functional Requirements</a:t>
            </a:r>
            <a:endParaRPr lang="en-US" sz="2400">
              <a:ea typeface="Cambri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Interface should be user-friendly</a:t>
            </a:r>
            <a:endParaRPr lang="en-US">
              <a:ea typeface="Cambri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Application should be reliable</a:t>
            </a:r>
            <a:endParaRPr lang="en-US">
              <a:ea typeface="Cambri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Higher Accuracy of the results</a:t>
            </a:r>
            <a:endParaRPr lang="en-US">
              <a:ea typeface="Cambria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Results should be more efficiency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0373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E9A4D-0463-C29D-E33E-9FD1F8E40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F40A1D-C1AB-742B-6382-855BB151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06370"/>
            <a:ext cx="4497406" cy="6263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A63991-F699-B9B6-4019-BC10DB3C7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82" y="1365491"/>
            <a:ext cx="4498848" cy="43464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1" algn="ctr">
              <a:buNone/>
            </a:pPr>
            <a:r>
              <a:rPr lang="en-US">
                <a:latin typeface="Aptos"/>
                <a:ea typeface="Calibri"/>
                <a:cs typeface="Calibri"/>
              </a:rPr>
              <a:t>Implementing a supply chain management system with AI automated technologies that we can aim to optimize operations, reduce costs, and improve overall service delivery in our tea production and distribution processes.</a:t>
            </a:r>
            <a:endParaRPr lang="en-US">
              <a:latin typeface="Aptos"/>
            </a:endParaRPr>
          </a:p>
          <a:p>
            <a:pPr marL="228600" lvl="1" indent="0" algn="just">
              <a:buNone/>
            </a:pPr>
            <a:endParaRPr lang="en-US" sz="1800"/>
          </a:p>
        </p:txBody>
      </p:sp>
      <p:pic>
        <p:nvPicPr>
          <p:cNvPr id="8" name="Picture 7" descr="Blue arrows pointing at a red button">
            <a:extLst>
              <a:ext uri="{FF2B5EF4-FFF2-40B4-BE49-F238E27FC236}">
                <a16:creationId xmlns:a16="http://schemas.microsoft.com/office/drawing/2014/main" id="{AC6DB859-9306-396A-7937-347346B9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5" r="12311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862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24258"/>
          </a:xfrm>
        </p:spPr>
        <p:txBody>
          <a:bodyPr>
            <a:normAutofit fontScale="90000"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339612"/>
            <a:ext cx="10653579" cy="45938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[1] Zipkin, P. H. (2000).</a:t>
            </a:r>
            <a:r>
              <a:rPr lang="en-US" sz="1600">
                <a:latin typeface="Aptos"/>
                <a:ea typeface="+mn-lt"/>
                <a:cs typeface="+mn-lt"/>
              </a:rPr>
              <a:t> </a:t>
            </a:r>
            <a:r>
              <a:rPr lang="en-US" sz="1600" i="1">
                <a:latin typeface="Aptos"/>
                <a:ea typeface="+mn-lt"/>
                <a:cs typeface="+mn-lt"/>
              </a:rPr>
              <a:t>Foundations of Inventory Management</a:t>
            </a:r>
            <a:r>
              <a:rPr lang="en-US" sz="1600">
                <a:latin typeface="Aptos"/>
                <a:ea typeface="+mn-lt"/>
                <a:cs typeface="+mn-lt"/>
              </a:rPr>
              <a:t>. McGraw-Hill.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[2] Silver, E. A., Pyke, D. F., &amp; Thomas, R. (2016).</a:t>
            </a:r>
            <a:r>
              <a:rPr lang="en-US" sz="1600">
                <a:latin typeface="Aptos"/>
                <a:ea typeface="+mn-lt"/>
                <a:cs typeface="+mn-lt"/>
              </a:rPr>
              <a:t> </a:t>
            </a:r>
            <a:r>
              <a:rPr lang="en-US" sz="1600" i="1">
                <a:latin typeface="Aptos"/>
                <a:ea typeface="+mn-lt"/>
                <a:cs typeface="+mn-lt"/>
              </a:rPr>
              <a:t>Inventory and Production Management in Supply Chains</a:t>
            </a:r>
            <a:r>
              <a:rPr lang="en-US" sz="1600">
                <a:latin typeface="Aptos"/>
                <a:ea typeface="+mn-lt"/>
                <a:cs typeface="+mn-lt"/>
              </a:rPr>
              <a:t>. 4th Edition. CRC Press.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[3] Snyder, L. V., &amp; Shen, Z. J. M. (2019).</a:t>
            </a:r>
            <a:r>
              <a:rPr lang="en-US" sz="1600">
                <a:latin typeface="Aptos"/>
                <a:ea typeface="+mn-lt"/>
                <a:cs typeface="+mn-lt"/>
              </a:rPr>
              <a:t> </a:t>
            </a:r>
            <a:r>
              <a:rPr lang="en-US" sz="1600" i="1">
                <a:latin typeface="Aptos"/>
                <a:ea typeface="+mn-lt"/>
                <a:cs typeface="+mn-lt"/>
              </a:rPr>
              <a:t>Fundamentals of Supply Chain Theory</a:t>
            </a:r>
            <a:r>
              <a:rPr lang="en-US" sz="1600">
                <a:latin typeface="Aptos"/>
                <a:ea typeface="+mn-lt"/>
                <a:cs typeface="+mn-lt"/>
              </a:rPr>
              <a:t>. 2nd Edition. Wiley.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[4] Ivanov, D., </a:t>
            </a:r>
            <a:r>
              <a:rPr lang="en-US" sz="1600" b="1" err="1">
                <a:latin typeface="Aptos"/>
                <a:ea typeface="+mn-lt"/>
                <a:cs typeface="+mn-lt"/>
              </a:rPr>
              <a:t>Tsipoulanidis</a:t>
            </a:r>
            <a:r>
              <a:rPr lang="en-US" sz="1600" b="1">
                <a:latin typeface="Aptos"/>
                <a:ea typeface="+mn-lt"/>
                <a:cs typeface="+mn-lt"/>
              </a:rPr>
              <a:t>, A., &amp; Schönberger, J. (2019).</a:t>
            </a:r>
            <a:r>
              <a:rPr lang="en-US" sz="1600">
                <a:latin typeface="Aptos"/>
                <a:ea typeface="+mn-lt"/>
                <a:cs typeface="+mn-lt"/>
              </a:rPr>
              <a:t> </a:t>
            </a:r>
            <a:r>
              <a:rPr lang="en-US" sz="1600" i="1">
                <a:latin typeface="Aptos"/>
                <a:ea typeface="+mn-lt"/>
                <a:cs typeface="+mn-lt"/>
              </a:rPr>
              <a:t>Global Supply Chain and Operations Management: A Decision-Oriented Introduction to the Creation of Value</a:t>
            </a:r>
            <a:r>
              <a:rPr lang="en-US" sz="1600">
                <a:latin typeface="Aptos"/>
                <a:ea typeface="+mn-lt"/>
                <a:cs typeface="+mn-lt"/>
              </a:rPr>
              <a:t>. 2nd Edition. Springer.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[5] Boylan, J. E., &amp; </a:t>
            </a:r>
            <a:r>
              <a:rPr lang="en-US" sz="1600" b="1" err="1">
                <a:latin typeface="Aptos"/>
                <a:ea typeface="+mn-lt"/>
                <a:cs typeface="+mn-lt"/>
              </a:rPr>
              <a:t>Syntetos</a:t>
            </a:r>
            <a:r>
              <a:rPr lang="en-US" sz="1600" b="1">
                <a:latin typeface="Aptos"/>
                <a:ea typeface="+mn-lt"/>
                <a:cs typeface="+mn-lt"/>
              </a:rPr>
              <a:t>, A. A. (2010).</a:t>
            </a:r>
            <a:r>
              <a:rPr lang="en-US" sz="1600">
                <a:latin typeface="Aptos"/>
                <a:ea typeface="+mn-lt"/>
                <a:cs typeface="+mn-lt"/>
              </a:rPr>
              <a:t> "Forecasting for Inventory Management in Supply Chains." </a:t>
            </a:r>
            <a:r>
              <a:rPr lang="en-US" sz="1600" i="1">
                <a:latin typeface="Aptos"/>
                <a:ea typeface="+mn-lt"/>
                <a:cs typeface="+mn-lt"/>
              </a:rPr>
              <a:t>International Journal of Forecasting</a:t>
            </a:r>
            <a:r>
              <a:rPr lang="en-US" sz="1600">
                <a:latin typeface="Aptos"/>
                <a:ea typeface="+mn-lt"/>
                <a:cs typeface="+mn-lt"/>
              </a:rPr>
              <a:t>, 26(4), 527–541.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[6] Dekker, R., Kleijn, M., &amp; de </a:t>
            </a:r>
            <a:r>
              <a:rPr lang="en-US" sz="1600" b="1" err="1">
                <a:latin typeface="Aptos"/>
                <a:ea typeface="+mn-lt"/>
                <a:cs typeface="+mn-lt"/>
              </a:rPr>
              <a:t>Rooij</a:t>
            </a:r>
            <a:r>
              <a:rPr lang="en-US" sz="1600" b="1">
                <a:latin typeface="Aptos"/>
                <a:ea typeface="+mn-lt"/>
                <a:cs typeface="+mn-lt"/>
              </a:rPr>
              <a:t>, M. (2013).</a:t>
            </a:r>
            <a:r>
              <a:rPr lang="en-US" sz="1600">
                <a:latin typeface="Aptos"/>
                <a:ea typeface="+mn-lt"/>
                <a:cs typeface="+mn-lt"/>
              </a:rPr>
              <a:t> "An Overview of Inventory Systems with Lateral Transshipments." </a:t>
            </a:r>
            <a:r>
              <a:rPr lang="en-US" sz="1600" i="1">
                <a:latin typeface="Aptos"/>
                <a:ea typeface="+mn-lt"/>
                <a:cs typeface="+mn-lt"/>
              </a:rPr>
              <a:t>European Journal of Operational Research</a:t>
            </a:r>
            <a:r>
              <a:rPr lang="en-US" sz="1600">
                <a:latin typeface="Aptos"/>
                <a:ea typeface="+mn-lt"/>
                <a:cs typeface="+mn-lt"/>
              </a:rPr>
              <a:t>, 226(2), 275–282.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[7] Disney, S. M., Towill, D. R., &amp; van de Velde, W. (2004).</a:t>
            </a:r>
            <a:r>
              <a:rPr lang="en-US" sz="1600">
                <a:latin typeface="Aptos"/>
                <a:ea typeface="+mn-lt"/>
                <a:cs typeface="+mn-lt"/>
              </a:rPr>
              <a:t> "Variance Amplification and the Bullwhip Effect in a Class of Supply Chain Forecasting Models." </a:t>
            </a:r>
            <a:r>
              <a:rPr lang="en-US" sz="1600" i="1">
                <a:latin typeface="Aptos"/>
                <a:ea typeface="+mn-lt"/>
                <a:cs typeface="+mn-lt"/>
              </a:rPr>
              <a:t>International Journal of Production Economics</a:t>
            </a:r>
            <a:r>
              <a:rPr lang="en-US" sz="1600">
                <a:latin typeface="Aptos"/>
                <a:ea typeface="+mn-lt"/>
                <a:cs typeface="+mn-lt"/>
              </a:rPr>
              <a:t>, 90(3), 311–322.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[8] Fisher, M. L. (1997).</a:t>
            </a:r>
            <a:r>
              <a:rPr lang="en-US" sz="1600">
                <a:latin typeface="Aptos"/>
                <a:ea typeface="+mn-lt"/>
                <a:cs typeface="+mn-lt"/>
              </a:rPr>
              <a:t> "What Is the Right Supply Chain for Your Product?" </a:t>
            </a:r>
            <a:r>
              <a:rPr lang="en-US" sz="1600" i="1">
                <a:latin typeface="Aptos"/>
                <a:ea typeface="+mn-lt"/>
                <a:cs typeface="+mn-lt"/>
              </a:rPr>
              <a:t>Harvard Business Review</a:t>
            </a:r>
            <a:r>
              <a:rPr lang="en-US" sz="1600">
                <a:latin typeface="Aptos"/>
                <a:ea typeface="+mn-lt"/>
                <a:cs typeface="+mn-lt"/>
              </a:rPr>
              <a:t>, 75(2), 105–116.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[9] Feng, Q., &amp; </a:t>
            </a:r>
            <a:r>
              <a:rPr lang="en-US" sz="1600" b="1" err="1">
                <a:latin typeface="Aptos"/>
                <a:ea typeface="+mn-lt"/>
                <a:cs typeface="+mn-lt"/>
              </a:rPr>
              <a:t>Shanthikumar</a:t>
            </a:r>
            <a:r>
              <a:rPr lang="en-US" sz="1600" b="1">
                <a:latin typeface="Aptos"/>
                <a:ea typeface="+mn-lt"/>
                <a:cs typeface="+mn-lt"/>
              </a:rPr>
              <a:t>, J. G. (2018).</a:t>
            </a:r>
            <a:r>
              <a:rPr lang="en-US" sz="1600">
                <a:latin typeface="Aptos"/>
                <a:ea typeface="+mn-lt"/>
                <a:cs typeface="+mn-lt"/>
              </a:rPr>
              <a:t> "How Research in Production and Inventory Management Influences Operations Management Practice." </a:t>
            </a:r>
            <a:r>
              <a:rPr lang="en-US" sz="1600" i="1">
                <a:latin typeface="Aptos"/>
                <a:ea typeface="+mn-lt"/>
                <a:cs typeface="+mn-lt"/>
              </a:rPr>
              <a:t>Manufacturing &amp; Service Operations Management</a:t>
            </a:r>
            <a:r>
              <a:rPr lang="en-US" sz="1600">
                <a:latin typeface="Aptos"/>
                <a:ea typeface="+mn-lt"/>
                <a:cs typeface="+mn-lt"/>
              </a:rPr>
              <a:t>, 20(3), 453–462.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r>
              <a:rPr lang="en-US" sz="1600" b="1">
                <a:latin typeface="Aptos"/>
                <a:ea typeface="+mn-lt"/>
                <a:cs typeface="+mn-lt"/>
              </a:rPr>
              <a:t>[10] Chopra, S., &amp; Meindl, P. (2021).</a:t>
            </a:r>
            <a:r>
              <a:rPr lang="en-US" sz="1600">
                <a:latin typeface="Aptos"/>
                <a:ea typeface="+mn-lt"/>
                <a:cs typeface="+mn-lt"/>
              </a:rPr>
              <a:t> </a:t>
            </a:r>
            <a:r>
              <a:rPr lang="en-US" sz="1600" i="1">
                <a:latin typeface="Aptos"/>
                <a:ea typeface="+mn-lt"/>
                <a:cs typeface="+mn-lt"/>
              </a:rPr>
              <a:t>Supply Chain Management: Strategy, Planning, and Operation</a:t>
            </a:r>
            <a:r>
              <a:rPr lang="en-US" sz="1600">
                <a:latin typeface="Aptos"/>
                <a:ea typeface="+mn-lt"/>
                <a:cs typeface="+mn-lt"/>
              </a:rPr>
              <a:t>. 8th Edition. Pearson.</a:t>
            </a:r>
            <a:endParaRPr lang="en-US" sz="1600">
              <a:latin typeface="Aptos"/>
            </a:endParaRPr>
          </a:p>
          <a:p>
            <a:pPr marL="0" indent="0">
              <a:buNone/>
            </a:pPr>
            <a:endParaRPr lang="en-US" sz="1600">
              <a:highlight>
                <a:srgbClr val="FFFF00"/>
              </a:highlight>
              <a:latin typeface="Apto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IT21106910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Gimhani</a:t>
            </a:r>
            <a:r>
              <a:rPr lang="en-US">
                <a:solidFill>
                  <a:schemeClr val="tx1"/>
                </a:solidFill>
              </a:rPr>
              <a:t> K.M.B.K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31BEA-19B3-4CB1-B79B-F9F1BB3B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BDDE-A5BC-485F-9928-70D52079C730}" type="datetime1">
              <a:rPr lang="en-US" smtClean="0"/>
              <a:t>3/18/2025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0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97EF9E66-4A93-FC45-3123-1FEB35B3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864016"/>
            <a:ext cx="10970683" cy="1724390"/>
          </a:xfrm>
        </p:spPr>
        <p:txBody>
          <a:bodyPr>
            <a:normAutofit/>
          </a:bodyPr>
          <a:lstStyle/>
          <a:p>
            <a:r>
              <a:rPr lang="en-US" sz="5400"/>
              <a:t>IT21306990 | </a:t>
            </a:r>
            <a:r>
              <a:rPr lang="en-US" sz="5400" err="1"/>
              <a:t>Wadigasinghe</a:t>
            </a:r>
            <a:r>
              <a:rPr lang="en-US" sz="5400"/>
              <a:t> U.K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9720A90-AB43-82D1-6441-70253E1CBC29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Specialization : Information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8112D-1B80-F799-38CD-A1FAEDA82F5B}"/>
              </a:ext>
            </a:extLst>
          </p:cNvPr>
          <p:cNvSpPr/>
          <p:nvPr/>
        </p:nvSpPr>
        <p:spPr>
          <a:xfrm>
            <a:off x="10118690" y="0"/>
            <a:ext cx="2073310" cy="246184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688C-7312-4F0E-AFBB-91D731CFC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07D47-57CC-417F-A70C-1081DF161111}" type="datetime1">
              <a:rPr lang="en-US" smtClean="0"/>
              <a:t>3/18/2025</a:t>
            </a:fld>
            <a:endParaRPr lang="en-US"/>
          </a:p>
        </p:txBody>
      </p:sp>
      <p:pic>
        <p:nvPicPr>
          <p:cNvPr id="8" name="Picture 7" descr="A person sitting in a chair&#10;&#10;Description automatically generated">
            <a:extLst>
              <a:ext uri="{FF2B5EF4-FFF2-40B4-BE49-F238E27FC236}">
                <a16:creationId xmlns:a16="http://schemas.microsoft.com/office/drawing/2014/main" id="{19C0A401-E337-90EC-E3BF-36EAE64B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43" r="-559" b="35381"/>
          <a:stretch/>
        </p:blipFill>
        <p:spPr>
          <a:xfrm>
            <a:off x="10117742" y="-4234"/>
            <a:ext cx="2085772" cy="24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56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C317C-4065-5750-0733-5A2CD928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02CC46-2B92-2737-F38B-E34DC2FD03AF}"/>
              </a:ext>
            </a:extLst>
          </p:cNvPr>
          <p:cNvSpPr/>
          <p:nvPr/>
        </p:nvSpPr>
        <p:spPr>
          <a:xfrm>
            <a:off x="-3256" y="814"/>
            <a:ext cx="5972255" cy="64493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6E7F30-2071-6C71-CCFB-D315BF45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95" y="2473179"/>
            <a:ext cx="4820998" cy="1161565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Introduction </a:t>
            </a:r>
            <a:br>
              <a:rPr lang="en-US" sz="4800">
                <a:solidFill>
                  <a:schemeClr val="bg1"/>
                </a:solidFill>
              </a:rPr>
            </a:br>
            <a:r>
              <a:rPr lang="en-US" sz="4800">
                <a:solidFill>
                  <a:schemeClr val="bg1"/>
                </a:solidFill>
              </a:rPr>
              <a:t>&amp; Background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53844-40AC-CADE-5C6A-E30622BD1CCA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B0D20-5909-CC30-3682-5E96C7ED6C48}"/>
              </a:ext>
            </a:extLst>
          </p:cNvPr>
          <p:cNvSpPr txBox="1"/>
          <p:nvPr/>
        </p:nvSpPr>
        <p:spPr>
          <a:xfrm>
            <a:off x="6328834" y="891441"/>
            <a:ext cx="5404013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Optimizing delivery schedules by forecasting weekly traffic conditions to reduce delays and costs.</a:t>
            </a:r>
            <a:endParaRPr lang="en-US" sz="2000"/>
          </a:p>
          <a:p>
            <a:pPr marL="342900" indent="-34290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Sri Lanka's tea industry faces significant logistical challenges, including traffic-related disruptions.</a:t>
            </a:r>
            <a:endParaRPr lang="en-US" sz="2000"/>
          </a:p>
          <a:p>
            <a:pPr marL="342900" indent="-34290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Inefficient supply chain operations increase transportation expenses and affect delivery timelines.</a:t>
            </a:r>
            <a:endParaRPr lang="en-US" sz="2000"/>
          </a:p>
          <a:p>
            <a:pPr marL="342900" indent="-34290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Predictive analytics and historical traffic data enable smarter scheduling and improved efficiency.</a:t>
            </a:r>
            <a:endParaRPr lang="en-US" sz="2000"/>
          </a:p>
          <a:p>
            <a:pPr marL="342900" indent="-342900" algn="l">
              <a:buFont typeface="Arial"/>
              <a:buChar char="•"/>
            </a:pPr>
            <a:endParaRPr lang="en-US" sz="2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087B4-A2FD-45D0-80C0-86B176EED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E0DE-E284-4C2F-8AFD-1D4FF520E4F1}" type="datetime1">
              <a:rPr lang="en-US" smtClean="0"/>
              <a:t>3/18/2025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9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C317C-4065-5750-0733-5A2CD928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3F7A09-2689-B550-4265-4CE5BCD355B9}"/>
              </a:ext>
            </a:extLst>
          </p:cNvPr>
          <p:cNvSpPr/>
          <p:nvPr/>
        </p:nvSpPr>
        <p:spPr>
          <a:xfrm>
            <a:off x="6100886" y="-2443"/>
            <a:ext cx="6094370" cy="64590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53844-40AC-CADE-5C6A-E30622BD1CCA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6B134-9E22-A82F-97A5-A6ACAA298DB9}"/>
              </a:ext>
            </a:extLst>
          </p:cNvPr>
          <p:cNvSpPr txBox="1"/>
          <p:nvPr/>
        </p:nvSpPr>
        <p:spPr>
          <a:xfrm>
            <a:off x="666749" y="2095498"/>
            <a:ext cx="493183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ea typeface="+mn-lt"/>
                <a:cs typeface="+mn-lt"/>
              </a:rPr>
              <a:t>How can predictive analytics and historical traffic data be utilized to optimize delivery schedules, minimize transportation delays, and enhance the efficiency of the Tea Factory's supply chain operations?</a:t>
            </a:r>
            <a:endParaRPr lang="en-US" sz="2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3CD99-FA8D-410A-A409-50837D35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65F6-0EB9-4E4C-B494-FA5DC1A9FF72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1610F-862D-44CF-A131-A71C6B16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 descr="A yellow and blue question mark&#10;&#10;Description automatically generated">
            <a:extLst>
              <a:ext uri="{FF2B5EF4-FFF2-40B4-BE49-F238E27FC236}">
                <a16:creationId xmlns:a16="http://schemas.microsoft.com/office/drawing/2014/main" id="{83AD95DA-A88A-15C3-62D7-3641EBB5C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535" y="449221"/>
            <a:ext cx="1341967" cy="14478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6E7F30-2071-6C71-CCFB-D315BF45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899" y="2248486"/>
            <a:ext cx="5131985" cy="1185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Research</a:t>
            </a:r>
            <a:r>
              <a:rPr lang="en-US" sz="6000">
                <a:solidFill>
                  <a:schemeClr val="bg1"/>
                </a:solidFill>
              </a:rPr>
              <a:t> Question</a:t>
            </a:r>
            <a:endParaRPr lang="en-US"/>
          </a:p>
        </p:txBody>
      </p:sp>
      <p:pic>
        <p:nvPicPr>
          <p:cNvPr id="7" name="Picture 6" descr="A yellow and blue question mark&#10;&#10;Description automatically generated">
            <a:extLst>
              <a:ext uri="{FF2B5EF4-FFF2-40B4-BE49-F238E27FC236}">
                <a16:creationId xmlns:a16="http://schemas.microsoft.com/office/drawing/2014/main" id="{E3A4A9AA-3467-E540-8A87-24CC90367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7450" y="3846470"/>
            <a:ext cx="2368551" cy="26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29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6FF5-C1D0-1A4A-B394-49871C0C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862A33-DAEF-1DD7-5BCF-183242F240E0}"/>
              </a:ext>
            </a:extLst>
          </p:cNvPr>
          <p:cNvSpPr/>
          <p:nvPr/>
        </p:nvSpPr>
        <p:spPr>
          <a:xfrm>
            <a:off x="6100886" y="-2443"/>
            <a:ext cx="6094370" cy="64590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ACD40E-12B0-017A-9D7F-00FCE57BA2B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84516-F775-6509-1375-A1CDD5D5D539}"/>
              </a:ext>
            </a:extLst>
          </p:cNvPr>
          <p:cNvSpPr txBox="1"/>
          <p:nvPr/>
        </p:nvSpPr>
        <p:spPr>
          <a:xfrm>
            <a:off x="721966" y="748194"/>
            <a:ext cx="4931835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b="1">
              <a:ea typeface="Cambria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Limited Consideration of Dynamic Traffic Conditions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Lack of Multi-Modal Transportation Analysis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Absence of Cost Optimization Strategies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Scalability Challenges for Large-Scale Distribution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Uncertainty in Demand-Driven Logistics Planning</a:t>
            </a:r>
            <a:endParaRPr lang="en-US"/>
          </a:p>
          <a:p>
            <a:pPr algn="just"/>
            <a:endParaRPr lang="en-US" sz="2400">
              <a:ea typeface="Cambri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919D4-229A-98AC-094A-9DE6BE1E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65F6-0EB9-4E4C-B494-FA5DC1A9FF72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13742-D63E-1398-DDC0-F3D71086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DD72C-9993-08FA-22B0-7B9CA3FF5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899" y="2248486"/>
            <a:ext cx="5131985" cy="1185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>
                <a:solidFill>
                  <a:schemeClr val="bg1"/>
                </a:solidFill>
                <a:latin typeface="Adobe Devanagari"/>
              </a:rPr>
              <a:t>Research</a:t>
            </a:r>
            <a:br>
              <a:rPr lang="en-US" sz="6600">
                <a:solidFill>
                  <a:schemeClr val="bg1"/>
                </a:solidFill>
                <a:latin typeface="Adobe Devanagari"/>
              </a:rPr>
            </a:br>
            <a:r>
              <a:rPr lang="en-US" sz="6000">
                <a:solidFill>
                  <a:schemeClr val="bg1"/>
                </a:solidFill>
                <a:latin typeface="Adobe Devanagari"/>
              </a:rPr>
              <a:t>Gap</a:t>
            </a:r>
            <a:endParaRPr lang="en-US" sz="6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6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D5AB50-FA4A-E392-3AA2-F1C0B83D0F43}"/>
              </a:ext>
            </a:extLst>
          </p:cNvPr>
          <p:cNvSpPr/>
          <p:nvPr/>
        </p:nvSpPr>
        <p:spPr>
          <a:xfrm>
            <a:off x="0" y="-1"/>
            <a:ext cx="12192000" cy="18520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350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bg1"/>
                </a:solidFill>
                <a:latin typeface="Neue Haas Grotesk Text Pro"/>
              </a:rPr>
              <a:t>Methodology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0C80A-6D36-58A3-F3C9-59A678E83F40}"/>
              </a:ext>
            </a:extLst>
          </p:cNvPr>
          <p:cNvSpPr txBox="1"/>
          <p:nvPr/>
        </p:nvSpPr>
        <p:spPr>
          <a:xfrm>
            <a:off x="994833" y="2899833"/>
            <a:ext cx="22860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Data Collection &amp; Analysis</a:t>
            </a:r>
            <a:endParaRPr lang="en-US"/>
          </a:p>
          <a:p>
            <a:endParaRPr lang="en-US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Gather historical traffic data and analyze patterns, including factors like weather and events affecting traffic.</a:t>
            </a:r>
            <a:endParaRPr lang="en-US"/>
          </a:p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537B7-0550-6473-DAF3-620EFE489177}"/>
              </a:ext>
            </a:extLst>
          </p:cNvPr>
          <p:cNvSpPr txBox="1"/>
          <p:nvPr/>
        </p:nvSpPr>
        <p:spPr>
          <a:xfrm>
            <a:off x="3471332" y="2899832"/>
            <a:ext cx="248708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Model Development &amp; Integration</a:t>
            </a:r>
            <a:endParaRPr lang="en-US"/>
          </a:p>
          <a:p>
            <a:endParaRPr lang="en-US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Develop predictive models using machine learning and integrate them into a delivery scheduling system.</a:t>
            </a:r>
          </a:p>
          <a:p>
            <a:endParaRPr lang="en-US" b="1"/>
          </a:p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27175-0450-F53F-FB95-DF007A334C52}"/>
              </a:ext>
            </a:extLst>
          </p:cNvPr>
          <p:cNvSpPr txBox="1"/>
          <p:nvPr/>
        </p:nvSpPr>
        <p:spPr>
          <a:xfrm>
            <a:off x="6476998" y="2899831"/>
            <a:ext cx="22860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Testing &amp; Validation</a:t>
            </a:r>
            <a:endParaRPr lang="en-US"/>
          </a:p>
          <a:p>
            <a:endParaRPr lang="en-US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Compare model forecasts with actual traffic and evaluate the system's impact on delivery efficiency.</a:t>
            </a:r>
          </a:p>
          <a:p>
            <a:endParaRPr lang="en-US" b="1">
              <a:ea typeface="+mn-lt"/>
              <a:cs typeface="+mn-lt"/>
            </a:endParaRPr>
          </a:p>
          <a:p>
            <a:endParaRPr lang="en-US" b="1"/>
          </a:p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CBA05-5C75-4D17-A053-7EADB2EBB66F}"/>
              </a:ext>
            </a:extLst>
          </p:cNvPr>
          <p:cNvSpPr txBox="1"/>
          <p:nvPr/>
        </p:nvSpPr>
        <p:spPr>
          <a:xfrm>
            <a:off x="9249831" y="2899830"/>
            <a:ext cx="22860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Deployment &amp; Monitoring</a:t>
            </a:r>
            <a:endParaRPr lang="en-US"/>
          </a:p>
          <a:p>
            <a:endParaRPr lang="en-US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Deploy the system in logistics operations and refine it continuously based on real-world feedback.</a:t>
            </a:r>
          </a:p>
          <a:p>
            <a:endParaRPr lang="en-US" b="1">
              <a:ea typeface="+mn-lt"/>
              <a:cs typeface="+mn-lt"/>
            </a:endParaRPr>
          </a:p>
          <a:p>
            <a:endParaRPr lang="en-US" b="1"/>
          </a:p>
          <a:p>
            <a:pPr algn="l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445C2-B830-459F-BE4A-CEB7D41D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71F7A-EFFC-4C29-83AE-3D961BB1A1B8}" type="datetime1">
              <a:rPr lang="en-US" smtClean="0"/>
              <a:t>3/18/2025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727AEC-A2BA-4EDC-82DD-43EA709E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43</a:t>
            </a:fld>
            <a:endParaRPr lang="en-US"/>
          </a:p>
        </p:txBody>
      </p:sp>
      <p:pic>
        <p:nvPicPr>
          <p:cNvPr id="13" name="Picture 12" descr="A collection of icons of data&#10;&#10;Description automatically generated">
            <a:extLst>
              <a:ext uri="{FF2B5EF4-FFF2-40B4-BE49-F238E27FC236}">
                <a16:creationId xmlns:a16="http://schemas.microsoft.com/office/drawing/2014/main" id="{94513538-C653-0D6C-5D4B-DAD15AF9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232" t="960" r="51187" b="77051"/>
          <a:stretch/>
        </p:blipFill>
        <p:spPr>
          <a:xfrm>
            <a:off x="4300740" y="2014390"/>
            <a:ext cx="824866" cy="892576"/>
          </a:xfrm>
          <a:prstGeom prst="rect">
            <a:avLst/>
          </a:prstGeom>
        </p:spPr>
      </p:pic>
      <p:pic>
        <p:nvPicPr>
          <p:cNvPr id="14" name="Picture 13" descr="A collection of icons of data&#10;&#10;Description automatically generated">
            <a:extLst>
              <a:ext uri="{FF2B5EF4-FFF2-40B4-BE49-F238E27FC236}">
                <a16:creationId xmlns:a16="http://schemas.microsoft.com/office/drawing/2014/main" id="{EFA4496C-D437-F973-B2F2-2BCFA85DC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51451" t="49739" r="27968" b="28125"/>
          <a:stretch/>
        </p:blipFill>
        <p:spPr>
          <a:xfrm>
            <a:off x="7062989" y="2003806"/>
            <a:ext cx="824850" cy="898523"/>
          </a:xfrm>
          <a:prstGeom prst="rect">
            <a:avLst/>
          </a:prstGeom>
        </p:spPr>
      </p:pic>
      <p:pic>
        <p:nvPicPr>
          <p:cNvPr id="15" name="Picture 14" descr="A collection of icons of data&#10;&#10;Description automatically generated">
            <a:extLst>
              <a:ext uri="{FF2B5EF4-FFF2-40B4-BE49-F238E27FC236}">
                <a16:creationId xmlns:a16="http://schemas.microsoft.com/office/drawing/2014/main" id="{374C20AE-5845-368C-DD11-30F3AB984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4670" t="50261" r="4749" b="27546"/>
          <a:stretch/>
        </p:blipFill>
        <p:spPr>
          <a:xfrm>
            <a:off x="9729988" y="2088472"/>
            <a:ext cx="824834" cy="9008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985864-FDDA-43FD-02CE-7CED2AA57ECE}"/>
              </a:ext>
            </a:extLst>
          </p:cNvPr>
          <p:cNvCxnSpPr/>
          <p:nvPr/>
        </p:nvCxnSpPr>
        <p:spPr>
          <a:xfrm>
            <a:off x="3259666" y="2169584"/>
            <a:ext cx="10583" cy="3481916"/>
          </a:xfrm>
          <a:prstGeom prst="straightConnector1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0713F7-334E-A33F-163E-8F7529042195}"/>
              </a:ext>
            </a:extLst>
          </p:cNvPr>
          <p:cNvCxnSpPr>
            <a:cxnSpLocks/>
          </p:cNvCxnSpPr>
          <p:nvPr/>
        </p:nvCxnSpPr>
        <p:spPr>
          <a:xfrm>
            <a:off x="6127749" y="2169583"/>
            <a:ext cx="10583" cy="3481916"/>
          </a:xfrm>
          <a:prstGeom prst="straightConnector1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F3DC22-AC2B-A6EB-FF3B-3B4FD890B728}"/>
              </a:ext>
            </a:extLst>
          </p:cNvPr>
          <p:cNvCxnSpPr>
            <a:cxnSpLocks/>
          </p:cNvCxnSpPr>
          <p:nvPr/>
        </p:nvCxnSpPr>
        <p:spPr>
          <a:xfrm>
            <a:off x="8815915" y="2169582"/>
            <a:ext cx="10583" cy="3481916"/>
          </a:xfrm>
          <a:prstGeom prst="straightConnector1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ollection of icons of data&#10;&#10;Description automatically generated">
            <a:extLst>
              <a:ext uri="{FF2B5EF4-FFF2-40B4-BE49-F238E27FC236}">
                <a16:creationId xmlns:a16="http://schemas.microsoft.com/office/drawing/2014/main" id="{5366A291-F88B-4E04-FFFD-EDAB4AFE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4083" t="74851" r="5379" b="3296"/>
          <a:stretch/>
        </p:blipFill>
        <p:spPr>
          <a:xfrm>
            <a:off x="1453824" y="2014391"/>
            <a:ext cx="823159" cy="8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1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5C4D-A208-48E8-8584-ED4240A4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1CB-0075-457C-867B-D157C6CD2FFA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865E6-FF01-4F7D-B941-6944271C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36FE3-3FC7-4504-B243-6A53FB77F311}"/>
              </a:ext>
            </a:extLst>
          </p:cNvPr>
          <p:cNvSpPr/>
          <p:nvPr/>
        </p:nvSpPr>
        <p:spPr>
          <a:xfrm>
            <a:off x="0" y="-1"/>
            <a:ext cx="12192000" cy="904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308" y="-20090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Neue Haas Grotesk Text Pro"/>
              </a:rPr>
              <a:t>System Diagram</a:t>
            </a:r>
          </a:p>
        </p:txBody>
      </p:sp>
      <p:pic>
        <p:nvPicPr>
          <p:cNvPr id="8" name="Picture 7" descr="A diagram of a model&#10;&#10;Description automatically generated">
            <a:extLst>
              <a:ext uri="{FF2B5EF4-FFF2-40B4-BE49-F238E27FC236}">
                <a16:creationId xmlns:a16="http://schemas.microsoft.com/office/drawing/2014/main" id="{AF59CFBF-7AAE-2E3A-E2C7-AB95A42E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64" y="1207067"/>
            <a:ext cx="9437077" cy="49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92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7D955C-DFD3-562B-5505-38AE1580F15F}"/>
              </a:ext>
            </a:extLst>
          </p:cNvPr>
          <p:cNvSpPr/>
          <p:nvPr/>
        </p:nvSpPr>
        <p:spPr>
          <a:xfrm>
            <a:off x="0" y="-1"/>
            <a:ext cx="12192000" cy="18520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385" y="537308"/>
            <a:ext cx="3184515" cy="1320800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Neue Haas Grotesk Text Pro"/>
              </a:rPr>
              <a:t>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5C4D-A208-48E8-8584-ED4240A4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1CB-0075-457C-867B-D157C6CD2FFA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865E6-FF01-4F7D-B941-6944271C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5D287DE-5F82-4543-6E2F-3E477C8EC2A2}"/>
              </a:ext>
            </a:extLst>
          </p:cNvPr>
          <p:cNvSpPr txBox="1">
            <a:spLocks/>
          </p:cNvSpPr>
          <p:nvPr/>
        </p:nvSpPr>
        <p:spPr>
          <a:xfrm>
            <a:off x="6600092" y="533400"/>
            <a:ext cx="475736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  <a:latin typeface="Neue Haas Grotesk Text Pro"/>
              </a:rPr>
              <a:t>Sub Objectives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7418B1-572D-5154-D8BF-DC3B4E27E94B}"/>
              </a:ext>
            </a:extLst>
          </p:cNvPr>
          <p:cNvCxnSpPr/>
          <p:nvPr/>
        </p:nvCxnSpPr>
        <p:spPr>
          <a:xfrm>
            <a:off x="5750820" y="815"/>
            <a:ext cx="10583" cy="348191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6A2472-EB9E-BC98-56F2-B02211DE3F9F}"/>
              </a:ext>
            </a:extLst>
          </p:cNvPr>
          <p:cNvSpPr txBox="1"/>
          <p:nvPr/>
        </p:nvSpPr>
        <p:spPr>
          <a:xfrm>
            <a:off x="528352" y="2889250"/>
            <a:ext cx="479587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Optimize logistics efficiency and reduce transportation costs for delivering tea to desired locations.</a:t>
            </a:r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1B440-F61C-EAAA-D2CC-8B76BF7EEE07}"/>
              </a:ext>
            </a:extLst>
          </p:cNvPr>
          <p:cNvSpPr txBox="1"/>
          <p:nvPr/>
        </p:nvSpPr>
        <p:spPr>
          <a:xfrm>
            <a:off x="6389890" y="2527789"/>
            <a:ext cx="4795877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Collect and analyze historical traffic data during critical delivery windows.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Use predictive analytics to forecast traffic conditions for upcoming weeks.</a:t>
            </a:r>
            <a:endParaRPr lang="en-US" sz="2000"/>
          </a:p>
          <a:p>
            <a:pPr marL="342900" indent="-34290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 Adjust delivery schedules based on traffic predictions to improve timing and minimize costs.</a:t>
            </a:r>
          </a:p>
          <a:p>
            <a:pPr marL="342900" indent="-342900">
              <a:buFont typeface="Arial"/>
              <a:buChar char="•"/>
            </a:pPr>
            <a:endParaRPr lang="en-US" sz="24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B4206D-0127-BE20-9303-D74D5E96413D}"/>
              </a:ext>
            </a:extLst>
          </p:cNvPr>
          <p:cNvCxnSpPr/>
          <p:nvPr/>
        </p:nvCxnSpPr>
        <p:spPr>
          <a:xfrm>
            <a:off x="5754076" y="2439052"/>
            <a:ext cx="10583" cy="3481916"/>
          </a:xfrm>
          <a:prstGeom prst="straightConnector1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210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35000"/>
            <a:ext cx="4923438" cy="13208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B050"/>
                </a:solidFill>
                <a:latin typeface="Neue Haas Grotesk Text Pro"/>
              </a:rPr>
              <a:t>Functional requirements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95A3923-F556-7960-32F6-A9AF4E73C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186" y="2284779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Collect and process historical traffic data from reliable sources.</a:t>
            </a:r>
          </a:p>
          <a:p>
            <a:r>
              <a:rPr lang="en-US" sz="1800"/>
              <a:t>Generate accurate traffic predictions for upcoming weeks using predictive models.</a:t>
            </a:r>
          </a:p>
          <a:p>
            <a:r>
              <a:rPr lang="en-US" sz="1800"/>
              <a:t>Provide optimized delivery schedules based on traffic forecasts.</a:t>
            </a:r>
          </a:p>
          <a:p>
            <a:r>
              <a:rPr lang="en-US" sz="1800"/>
              <a:t>User interface for the transportation manager to manage vehicles, routes, and best delivery times.</a:t>
            </a:r>
          </a:p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5C4D-A208-48E8-8584-ED4240A4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1CB-0075-457C-867B-D157C6CD2FFA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865E6-FF01-4F7D-B941-6944271C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F3674A3-EDD8-4C84-01E0-0B5B38363A98}"/>
              </a:ext>
            </a:extLst>
          </p:cNvPr>
          <p:cNvSpPr txBox="1">
            <a:spLocks/>
          </p:cNvSpPr>
          <p:nvPr/>
        </p:nvSpPr>
        <p:spPr>
          <a:xfrm>
            <a:off x="6561015" y="631092"/>
            <a:ext cx="492343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00B050"/>
                </a:solidFill>
                <a:latin typeface="Neue Haas Grotesk Text Pro"/>
              </a:rPr>
              <a:t>Non-Functional requirements</a:t>
            </a:r>
          </a:p>
        </p:txBody>
      </p: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C1EDB41E-A4D7-8B33-7F34-FFA83049184D}"/>
              </a:ext>
            </a:extLst>
          </p:cNvPr>
          <p:cNvSpPr txBox="1">
            <a:spLocks/>
          </p:cNvSpPr>
          <p:nvPr/>
        </p:nvSpPr>
        <p:spPr>
          <a:xfrm>
            <a:off x="6294432" y="2319948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ea typeface="+mn-lt"/>
                <a:cs typeface="+mn-lt"/>
              </a:rPr>
              <a:t>Ensure high accuracy and reliability of traffic predictions.</a:t>
            </a:r>
            <a:endParaRPr lang="en-US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Provide a responsive and user-friendly interface for the transportation manager.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Ensure system scalability to handle increased data and additional logistics routes.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Maintain data security and confidentiality throughout the system.</a:t>
            </a:r>
            <a:endParaRPr lang="en-US">
              <a:ea typeface="+mn-lt"/>
              <a:cs typeface="+mn-lt"/>
            </a:endParaRPr>
          </a:p>
          <a:p>
            <a:endParaRPr lang="en-US" sz="1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5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EEBCB6-4B21-217D-9804-27CCEECD5611}"/>
              </a:ext>
            </a:extLst>
          </p:cNvPr>
          <p:cNvSpPr/>
          <p:nvPr/>
        </p:nvSpPr>
        <p:spPr>
          <a:xfrm>
            <a:off x="11043" y="11042"/>
            <a:ext cx="12192000" cy="904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5" y="-186465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Neue Haas Grotesk Text Pro"/>
              </a:rPr>
              <a:t>Evidence for Completion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5C4D-A208-48E8-8584-ED4240A4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1CB-0075-457C-867B-D157C6CD2FFA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865E6-FF01-4F7D-B941-6944271C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5D4F85D-56E6-BA4F-C384-5619FBAA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88" y="2038610"/>
            <a:ext cx="8391768" cy="3980768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50381E6-83A4-6898-DF9C-7554BDBF8410}"/>
              </a:ext>
            </a:extLst>
          </p:cNvPr>
          <p:cNvSpPr txBox="1">
            <a:spLocks/>
          </p:cNvSpPr>
          <p:nvPr/>
        </p:nvSpPr>
        <p:spPr>
          <a:xfrm>
            <a:off x="533399" y="13833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>
                <a:ea typeface="+mj-lt"/>
                <a:cs typeface="+mj-lt"/>
              </a:rPr>
              <a:t>Collect historical traffic data using API</a:t>
            </a:r>
            <a:endParaRPr lang="en-US" sz="2400" b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9F426F9D-58BC-1583-F7D1-0025732A52AB}"/>
              </a:ext>
            </a:extLst>
          </p:cNvPr>
          <p:cNvSpPr txBox="1">
            <a:spLocks/>
          </p:cNvSpPr>
          <p:nvPr/>
        </p:nvSpPr>
        <p:spPr>
          <a:xfrm>
            <a:off x="9413629" y="240323"/>
            <a:ext cx="2647207" cy="470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>
                <a:ea typeface="+mj-lt"/>
                <a:cs typeface="+mj-lt"/>
              </a:rPr>
              <a:t>Sub-objective 01</a:t>
            </a:r>
            <a:endParaRPr lang="en-US" sz="2400" b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344DD-98D8-CEF6-9AEF-05C6B57B7235}"/>
              </a:ext>
            </a:extLst>
          </p:cNvPr>
          <p:cNvSpPr txBox="1"/>
          <p:nvPr/>
        </p:nvSpPr>
        <p:spPr>
          <a:xfrm>
            <a:off x="9141557" y="3424929"/>
            <a:ext cx="29242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/>
              <a:t>Colombo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Kaluthara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Gampaha(</a:t>
            </a:r>
            <a:r>
              <a:rPr lang="en-US" err="1"/>
              <a:t>Nittambuwa</a:t>
            </a:r>
            <a:r>
              <a:rPr lang="en-US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2AA5B-31CC-4CD0-6A47-9054558E22C1}"/>
              </a:ext>
            </a:extLst>
          </p:cNvPr>
          <p:cNvSpPr txBox="1"/>
          <p:nvPr/>
        </p:nvSpPr>
        <p:spPr>
          <a:xfrm>
            <a:off x="9345897" y="2926698"/>
            <a:ext cx="27231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From </a:t>
            </a:r>
            <a:r>
              <a:rPr lang="en-US" sz="2000" err="1"/>
              <a:t>Watavala</a:t>
            </a:r>
            <a:r>
              <a:rPr lang="en-US" sz="2000"/>
              <a:t> to</a:t>
            </a:r>
          </a:p>
        </p:txBody>
      </p:sp>
    </p:spTree>
    <p:extLst>
      <p:ext uri="{BB962C8B-B14F-4D97-AF65-F5344CB8AC3E}">
        <p14:creationId xmlns:p14="http://schemas.microsoft.com/office/powerpoint/2010/main" val="12937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DEC0D-B49E-9845-56CE-EE7D098EC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F6027F-E518-5F84-343A-D8D1FC15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2" y="178526"/>
            <a:ext cx="10168128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System Diagram </a:t>
            </a:r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70387DF3-6A43-B736-552A-F4720D634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87" y="1091048"/>
            <a:ext cx="11549742" cy="5407364"/>
          </a:xfrm>
        </p:spPr>
      </p:pic>
    </p:spTree>
    <p:extLst>
      <p:ext uri="{BB962C8B-B14F-4D97-AF65-F5344CB8AC3E}">
        <p14:creationId xmlns:p14="http://schemas.microsoft.com/office/powerpoint/2010/main" val="2240419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EEBCB6-4B21-217D-9804-27CCEECD5611}"/>
              </a:ext>
            </a:extLst>
          </p:cNvPr>
          <p:cNvSpPr/>
          <p:nvPr/>
        </p:nvSpPr>
        <p:spPr>
          <a:xfrm>
            <a:off x="0" y="-1"/>
            <a:ext cx="12192000" cy="904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7" y="-186465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Neue Haas Grotesk Text Pro"/>
              </a:rPr>
              <a:t>Evidence for Completion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5C4D-A208-48E8-8584-ED4240A4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1CB-0075-457C-867B-D157C6CD2FFA}" type="datetime1">
              <a:rPr lang="en-US" smtClean="0"/>
              <a:t>3/18/2025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50381E6-83A4-6898-DF9C-7554BDBF8410}"/>
              </a:ext>
            </a:extLst>
          </p:cNvPr>
          <p:cNvSpPr txBox="1">
            <a:spLocks/>
          </p:cNvSpPr>
          <p:nvPr/>
        </p:nvSpPr>
        <p:spPr>
          <a:xfrm>
            <a:off x="816707" y="128563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>
                <a:ea typeface="+mj-lt"/>
                <a:cs typeface="+mj-lt"/>
              </a:rPr>
              <a:t>Selecting the best route with minimum time duration</a:t>
            </a:r>
            <a:endParaRPr 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9F426F9D-58BC-1583-F7D1-0025732A52AB}"/>
              </a:ext>
            </a:extLst>
          </p:cNvPr>
          <p:cNvSpPr txBox="1">
            <a:spLocks/>
          </p:cNvSpPr>
          <p:nvPr/>
        </p:nvSpPr>
        <p:spPr>
          <a:xfrm>
            <a:off x="9413629" y="240323"/>
            <a:ext cx="2647207" cy="470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>
                <a:ea typeface="+mj-lt"/>
                <a:cs typeface="+mj-lt"/>
              </a:rPr>
              <a:t>Sub-objective 02</a:t>
            </a:r>
            <a:endParaRPr lang="en-US" sz="2400" b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3541BB7-7BFF-3A62-9189-E2C2CB4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7" y="2600526"/>
            <a:ext cx="11576538" cy="26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65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EEBCB6-4B21-217D-9804-27CCEECD5611}"/>
              </a:ext>
            </a:extLst>
          </p:cNvPr>
          <p:cNvSpPr/>
          <p:nvPr/>
        </p:nvSpPr>
        <p:spPr>
          <a:xfrm>
            <a:off x="0" y="-1"/>
            <a:ext cx="12192000" cy="904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69" y="244231"/>
            <a:ext cx="8596668" cy="66923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Neue Haas Grotesk Text Pro"/>
              </a:rPr>
              <a:t>Evidence for Completion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5C4D-A208-48E8-8584-ED4240A4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1CB-0075-457C-867B-D157C6CD2FFA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865E6-FF01-4F7D-B941-6944271C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49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50381E6-83A4-6898-DF9C-7554BDBF8410}"/>
              </a:ext>
            </a:extLst>
          </p:cNvPr>
          <p:cNvSpPr txBox="1">
            <a:spLocks/>
          </p:cNvSpPr>
          <p:nvPr/>
        </p:nvSpPr>
        <p:spPr>
          <a:xfrm>
            <a:off x="679938" y="11781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>
                <a:ea typeface="Calibri"/>
                <a:cs typeface="Calibri"/>
              </a:rPr>
              <a:t>Comparison between Min and Max durations of selected area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9F426F9D-58BC-1583-F7D1-0025732A52AB}"/>
              </a:ext>
            </a:extLst>
          </p:cNvPr>
          <p:cNvSpPr txBox="1">
            <a:spLocks/>
          </p:cNvSpPr>
          <p:nvPr/>
        </p:nvSpPr>
        <p:spPr>
          <a:xfrm>
            <a:off x="9413629" y="240323"/>
            <a:ext cx="2647207" cy="470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>
                <a:ea typeface="+mj-lt"/>
                <a:cs typeface="+mj-lt"/>
              </a:rPr>
              <a:t>Sub-objective 02</a:t>
            </a:r>
            <a:endParaRPr lang="en-US" sz="2400" b="0"/>
          </a:p>
        </p:txBody>
      </p:sp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003F590-6F81-F7AE-6494-F17038EE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2" y="1942973"/>
            <a:ext cx="10951307" cy="38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74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EEBCB6-4B21-217D-9804-27CCEECD5611}"/>
              </a:ext>
            </a:extLst>
          </p:cNvPr>
          <p:cNvSpPr/>
          <p:nvPr/>
        </p:nvSpPr>
        <p:spPr>
          <a:xfrm>
            <a:off x="0" y="-1"/>
            <a:ext cx="12192000" cy="904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160" y="-186465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Neue Haas Grotesk Text Pro"/>
              </a:rPr>
              <a:t>Evidence for Completion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5C4D-A208-48E8-8584-ED4240A4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1CB-0075-457C-867B-D157C6CD2FFA}" type="datetime1">
              <a:rPr lang="en-US" smtClean="0"/>
              <a:t>3/18/2025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50381E6-83A4-6898-DF9C-7554BDBF8410}"/>
              </a:ext>
            </a:extLst>
          </p:cNvPr>
          <p:cNvSpPr txBox="1">
            <a:spLocks/>
          </p:cNvSpPr>
          <p:nvPr/>
        </p:nvSpPr>
        <p:spPr>
          <a:xfrm>
            <a:off x="679938" y="11781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/>
              <a:t>Create final dataset for Model training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9F426F9D-58BC-1583-F7D1-0025732A52AB}"/>
              </a:ext>
            </a:extLst>
          </p:cNvPr>
          <p:cNvSpPr txBox="1">
            <a:spLocks/>
          </p:cNvSpPr>
          <p:nvPr/>
        </p:nvSpPr>
        <p:spPr>
          <a:xfrm>
            <a:off x="9413629" y="240323"/>
            <a:ext cx="2647207" cy="470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>
                <a:ea typeface="+mj-lt"/>
                <a:cs typeface="+mj-lt"/>
              </a:rPr>
              <a:t>Sub-objective 02</a:t>
            </a:r>
            <a:endParaRPr lang="en-US" sz="2400" b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5BB527-2D61-4354-B569-96DA44AC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50" y="2217452"/>
            <a:ext cx="3495808" cy="2952262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798FE7-3D83-9544-07AD-2D8C7BEFD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" t="-62" r="-287" b="18399"/>
          <a:stretch/>
        </p:blipFill>
        <p:spPr>
          <a:xfrm>
            <a:off x="679620" y="2207871"/>
            <a:ext cx="3423371" cy="295341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1EEA378-C6F4-52F7-BADD-6AB4CE5D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9" b="8492"/>
          <a:stretch/>
        </p:blipFill>
        <p:spPr>
          <a:xfrm>
            <a:off x="8264348" y="2207683"/>
            <a:ext cx="3373746" cy="2952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AEE45-59AF-C65F-B1C2-EA480C85B137}"/>
              </a:ext>
            </a:extLst>
          </p:cNvPr>
          <p:cNvSpPr txBox="1"/>
          <p:nvPr/>
        </p:nvSpPr>
        <p:spPr>
          <a:xfrm>
            <a:off x="999717" y="5397500"/>
            <a:ext cx="278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Colombo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2CA9A-2B71-7E6D-1292-E0D306822752}"/>
              </a:ext>
            </a:extLst>
          </p:cNvPr>
          <p:cNvSpPr txBox="1"/>
          <p:nvPr/>
        </p:nvSpPr>
        <p:spPr>
          <a:xfrm>
            <a:off x="4438486" y="5407269"/>
            <a:ext cx="34981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Nittambuwa</a:t>
            </a:r>
            <a:endParaRPr lang="en-US" err="1">
              <a:ea typeface="Cambri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AD630-AC6B-06EB-7593-6F313E5D6E06}"/>
              </a:ext>
            </a:extLst>
          </p:cNvPr>
          <p:cNvSpPr txBox="1"/>
          <p:nvPr/>
        </p:nvSpPr>
        <p:spPr>
          <a:xfrm>
            <a:off x="8570870" y="5407269"/>
            <a:ext cx="3361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Kaluthara</a:t>
            </a:r>
            <a:endParaRPr lang="en-US" err="1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38653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EEBCB6-4B21-217D-9804-27CCEECD5611}"/>
              </a:ext>
            </a:extLst>
          </p:cNvPr>
          <p:cNvSpPr/>
          <p:nvPr/>
        </p:nvSpPr>
        <p:spPr>
          <a:xfrm>
            <a:off x="0" y="-1"/>
            <a:ext cx="12192000" cy="904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41" y="144840"/>
            <a:ext cx="8596668" cy="658192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ea typeface="+mj-lt"/>
                <a:cs typeface="+mj-lt"/>
              </a:rPr>
              <a:t>LSTM Model for Traffic Prediction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5C4D-A208-48E8-8584-ED4240A4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1CB-0075-457C-867B-D157C6CD2FFA}" type="datetime1">
              <a:rPr lang="en-US" smtClean="0"/>
              <a:t>3/18/2025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50381E6-83A4-6898-DF9C-7554BDBF8410}"/>
              </a:ext>
            </a:extLst>
          </p:cNvPr>
          <p:cNvSpPr txBox="1">
            <a:spLocks/>
          </p:cNvSpPr>
          <p:nvPr/>
        </p:nvSpPr>
        <p:spPr>
          <a:xfrm>
            <a:off x="777630" y="1481015"/>
            <a:ext cx="10472359" cy="1535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/>
          </a:p>
          <a:p>
            <a:r>
              <a:rPr lang="en-US" sz="1800">
                <a:ea typeface="+mj-lt"/>
                <a:cs typeface="+mj-lt"/>
              </a:rPr>
              <a:t>What is LSTM?</a:t>
            </a:r>
            <a:endParaRPr lang="en-US" sz="1800"/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+mj-lt"/>
                <a:ea typeface="+mj-lt"/>
                <a:cs typeface="+mj-lt"/>
              </a:rPr>
              <a:t>A type of Recurrent Neural Network (RNN) designed for sequential data like traffic patterns.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latin typeface="+mj-lt"/>
                <a:ea typeface="+mj-lt"/>
                <a:cs typeface="+mj-lt"/>
              </a:rPr>
              <a:t>Addresses the vanishing gradient problem, enabling learning over extended time periods.</a:t>
            </a:r>
            <a:endParaRPr 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9F426F9D-58BC-1583-F7D1-0025732A52AB}"/>
              </a:ext>
            </a:extLst>
          </p:cNvPr>
          <p:cNvSpPr txBox="1">
            <a:spLocks/>
          </p:cNvSpPr>
          <p:nvPr/>
        </p:nvSpPr>
        <p:spPr>
          <a:xfrm>
            <a:off x="9413629" y="240323"/>
            <a:ext cx="2647207" cy="470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>
                <a:ea typeface="+mj-lt"/>
                <a:cs typeface="+mj-lt"/>
              </a:rPr>
              <a:t>Sub-objective 02</a:t>
            </a:r>
            <a:endParaRPr lang="en-US" sz="2400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5DAF5-E980-DA8F-6B82-A968FA3BB9EF}"/>
              </a:ext>
            </a:extLst>
          </p:cNvPr>
          <p:cNvSpPr txBox="1"/>
          <p:nvPr/>
        </p:nvSpPr>
        <p:spPr>
          <a:xfrm>
            <a:off x="787237" y="3429814"/>
            <a:ext cx="10462846" cy="20523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Key Features and Benefits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Retains past data and long-term dependencies to analyze traffic trends.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Manages time-series data effectively, learning patterns like peak hours, holidays, and seasonal variations.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Models complex, non-linear factors such as weather and events while being resilient to noisy or anomalous data.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3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CFD7-B8DC-D9B2-6CF3-7BD7A3DF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EEBCB6-4B21-217D-9804-27CCEECD5611}"/>
              </a:ext>
            </a:extLst>
          </p:cNvPr>
          <p:cNvSpPr/>
          <p:nvPr/>
        </p:nvSpPr>
        <p:spPr>
          <a:xfrm>
            <a:off x="0" y="-1"/>
            <a:ext cx="12192000" cy="9044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815D1-4005-74C5-3053-9B6E8D42F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69" y="244231"/>
            <a:ext cx="8563538" cy="459409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bg1"/>
                </a:solidFill>
                <a:latin typeface="Neue Haas Grotesk Text Pro"/>
              </a:rPr>
              <a:t>Evidence for Completion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D1A618-FA9A-53DB-4E34-C2B18BE18D4B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5C4D-A208-48E8-8584-ED4240A4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1CB-0075-457C-867B-D157C6CD2FFA}" type="datetime1">
              <a:rPr lang="en-US" smtClean="0"/>
              <a:t>3/18/2025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50381E6-83A4-6898-DF9C-7554BDBF8410}"/>
              </a:ext>
            </a:extLst>
          </p:cNvPr>
          <p:cNvSpPr txBox="1">
            <a:spLocks/>
          </p:cNvSpPr>
          <p:nvPr/>
        </p:nvSpPr>
        <p:spPr>
          <a:xfrm>
            <a:off x="679938" y="11781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/>
              <a:t>Train each three models using preprocessed datasets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9F426F9D-58BC-1583-F7D1-0025732A52AB}"/>
              </a:ext>
            </a:extLst>
          </p:cNvPr>
          <p:cNvSpPr txBox="1">
            <a:spLocks/>
          </p:cNvSpPr>
          <p:nvPr/>
        </p:nvSpPr>
        <p:spPr>
          <a:xfrm>
            <a:off x="9413629" y="240323"/>
            <a:ext cx="2647207" cy="470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>
                <a:ea typeface="+mj-lt"/>
                <a:cs typeface="+mj-lt"/>
              </a:rPr>
              <a:t>Sub-objective 02</a:t>
            </a:r>
            <a:endParaRPr lang="en-US" sz="2400" b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AEE45-59AF-C65F-B1C2-EA480C85B137}"/>
              </a:ext>
            </a:extLst>
          </p:cNvPr>
          <p:cNvSpPr txBox="1"/>
          <p:nvPr/>
        </p:nvSpPr>
        <p:spPr>
          <a:xfrm>
            <a:off x="999717" y="5182577"/>
            <a:ext cx="278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Colombo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2CA9A-2B71-7E6D-1292-E0D306822752}"/>
              </a:ext>
            </a:extLst>
          </p:cNvPr>
          <p:cNvSpPr txBox="1"/>
          <p:nvPr/>
        </p:nvSpPr>
        <p:spPr>
          <a:xfrm>
            <a:off x="4975794" y="5172807"/>
            <a:ext cx="34981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Nittambuwa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AD630-AC6B-06EB-7593-6F313E5D6E06}"/>
              </a:ext>
            </a:extLst>
          </p:cNvPr>
          <p:cNvSpPr txBox="1"/>
          <p:nvPr/>
        </p:nvSpPr>
        <p:spPr>
          <a:xfrm>
            <a:off x="8697870" y="5172807"/>
            <a:ext cx="3361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Kaluthara</a:t>
            </a:r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40F048-4B88-F351-6E30-68AB899E3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06" y="2004972"/>
            <a:ext cx="3769691" cy="2962031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34FE82B-6943-6610-E281-80154A66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984" y="2005786"/>
            <a:ext cx="3490892" cy="2952262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2ACC0550-86D0-708D-1B3E-CD4CBB66C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380" y="2003344"/>
            <a:ext cx="3353792" cy="29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6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92FCC-5197-3377-8383-6FDA18B52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9045-176B-540A-0AAB-FCE83308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74" y="547757"/>
            <a:ext cx="11684000" cy="792162"/>
          </a:xfrm>
        </p:spPr>
        <p:txBody>
          <a:bodyPr/>
          <a:lstStyle/>
          <a:p>
            <a:r>
              <a:rPr lang="en-US"/>
              <a:t>Methodology Evidence of Completion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1338E-457F-4C5D-1849-3FEF81158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62" y="1712499"/>
            <a:ext cx="6990981" cy="639762"/>
          </a:xfrm>
        </p:spPr>
        <p:txBody>
          <a:bodyPr>
            <a:normAutofit/>
          </a:bodyPr>
          <a:lstStyle/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4" name="Content Placeholder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F95EE29-F73C-2634-EE48-837B1EA957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5641" y="2352289"/>
            <a:ext cx="5541525" cy="3200089"/>
          </a:xfrm>
        </p:spPr>
      </p:pic>
      <p:pic>
        <p:nvPicPr>
          <p:cNvPr id="6" name="Picture 5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76413BE3-0036-E1C5-FCBA-6F5F6F6C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0" y="1132114"/>
            <a:ext cx="5919317" cy="34181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4D77A-0C5C-D7FE-F986-916B682A13D0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827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FC3E-FD06-D56C-79B9-6970BE87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F64C3E-EF36-703F-2804-5A3ADA37F197}"/>
              </a:ext>
            </a:extLst>
          </p:cNvPr>
          <p:cNvSpPr/>
          <p:nvPr/>
        </p:nvSpPr>
        <p:spPr>
          <a:xfrm>
            <a:off x="0" y="-1"/>
            <a:ext cx="12192000" cy="185208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16604B-D9BF-A095-B3A2-90698943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27" y="391583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Neue Haas Grotesk Text Pro"/>
              </a:rPr>
              <a:t>Used Techniques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1A8D-3801-4A51-FBDA-924E0977A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40091" y="2294467"/>
            <a:ext cx="4184035" cy="3880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 b="1">
                <a:latin typeface="Sans-serif"/>
              </a:rPr>
              <a:t> T</a:t>
            </a:r>
            <a:r>
              <a:rPr lang="en-US" sz="2400" b="1">
                <a:latin typeface="Neue Haas Grotesk Text Pro"/>
              </a:rPr>
              <a:t>echnologies</a:t>
            </a:r>
            <a:r>
              <a:rPr lang="en-US" sz="2400">
                <a:latin typeface="Neue Haas Grotesk Text Pro"/>
              </a:rPr>
              <a:t> </a:t>
            </a:r>
            <a:endParaRPr lang="en-US">
              <a:latin typeface="Neue Haas Grotesk Text Pro"/>
            </a:endParaRPr>
          </a:p>
          <a:p>
            <a:pPr lvl="1"/>
            <a:r>
              <a:rPr lang="en-US" sz="2000">
                <a:latin typeface="Neue Haas Grotesk Text Pro"/>
              </a:rPr>
              <a:t>Flask Python </a:t>
            </a:r>
          </a:p>
          <a:p>
            <a:pPr lvl="1"/>
            <a:r>
              <a:rPr lang="en-US" sz="2000">
                <a:latin typeface="Neue Haas Grotesk Text Pro"/>
              </a:rPr>
              <a:t>TensorFlow </a:t>
            </a:r>
          </a:p>
          <a:p>
            <a:pPr lvl="1"/>
            <a:r>
              <a:rPr lang="en-US" sz="2000">
                <a:latin typeface="Neue Haas Grotesk Text Pro"/>
              </a:rPr>
              <a:t>Flask Server </a:t>
            </a:r>
          </a:p>
          <a:p>
            <a:pPr lvl="1"/>
            <a:r>
              <a:rPr lang="en-US" sz="2000">
                <a:latin typeface="Neue Haas Grotesk Text Pro"/>
              </a:rPr>
              <a:t>Google </a:t>
            </a:r>
            <a:r>
              <a:rPr lang="en-US" sz="2000" err="1">
                <a:latin typeface="Neue Haas Grotesk Text Pro"/>
              </a:rPr>
              <a:t>Colab</a:t>
            </a:r>
            <a:r>
              <a:rPr lang="en-US" sz="2000">
                <a:latin typeface="Neue Haas Grotesk Text Pro"/>
              </a:rPr>
              <a:t> </a:t>
            </a:r>
          </a:p>
          <a:p>
            <a:pPr marL="857250" lvl="1" indent="-342900"/>
            <a:r>
              <a:rPr lang="en-US" sz="2000">
                <a:latin typeface="Aptos"/>
              </a:rPr>
              <a:t>Matplotlib</a:t>
            </a:r>
          </a:p>
          <a:p>
            <a:pPr marL="857250" lvl="1" indent="-342900"/>
            <a:r>
              <a:rPr lang="en-US" sz="2000">
                <a:latin typeface="Aptos"/>
              </a:rPr>
              <a:t>Pandas</a:t>
            </a:r>
            <a:endParaRPr lang="en-US" sz="2000">
              <a:ea typeface="Cambria"/>
            </a:endParaRPr>
          </a:p>
          <a:p>
            <a:pPr marL="857250" lvl="1" indent="-342900"/>
            <a:r>
              <a:rPr lang="en-US" sz="2000" err="1">
                <a:latin typeface="Aptos"/>
              </a:rPr>
              <a:t>Sklearn</a:t>
            </a:r>
          </a:p>
          <a:p>
            <a:pPr marL="457200" lvl="1" indent="0">
              <a:buNone/>
            </a:pPr>
            <a:endParaRPr lang="en-US" sz="2000">
              <a:latin typeface="Neue Haas Grotesk Text Pro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C4C41E-C275-2F42-6FA2-1A412B27B276}"/>
              </a:ext>
            </a:extLst>
          </p:cNvPr>
          <p:cNvSpPr txBox="1">
            <a:spLocks/>
          </p:cNvSpPr>
          <p:nvPr/>
        </p:nvSpPr>
        <p:spPr>
          <a:xfrm>
            <a:off x="7090833" y="3088217"/>
            <a:ext cx="4184035" cy="3880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sz="2400" b="1">
                <a:solidFill>
                  <a:schemeClr val="tx1"/>
                </a:solidFill>
                <a:latin typeface="Neue Haas Grotesk Text Pro"/>
              </a:rPr>
              <a:t>Techniques</a:t>
            </a:r>
            <a:r>
              <a:rPr lang="en-US">
                <a:solidFill>
                  <a:schemeClr val="tx1"/>
                </a:solidFill>
                <a:latin typeface="Neue Haas Grotesk Text Pro"/>
              </a:rPr>
              <a:t> </a:t>
            </a:r>
          </a:p>
          <a:p>
            <a:pPr lvl="1">
              <a:buFont typeface="Arial" panose="05000000000000000000" pitchFamily="2" charset="2"/>
              <a:buChar char="•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Data preprocessing</a:t>
            </a:r>
            <a:endParaRPr lang="en-US" sz="2000">
              <a:solidFill>
                <a:schemeClr val="tx1"/>
              </a:solidFill>
              <a:latin typeface="Neue Haas Grotesk Text Pro"/>
            </a:endParaRPr>
          </a:p>
          <a:p>
            <a:pPr lvl="1">
              <a:buFont typeface="Arial" panose="05000000000000000000" pitchFamily="2" charset="2"/>
              <a:buChar char="•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Data Visualization</a:t>
            </a:r>
            <a:endParaRPr lang="en-US" sz="2000">
              <a:solidFill>
                <a:schemeClr val="tx1"/>
              </a:solidFill>
              <a:latin typeface="Neue Haas Grotesk Text Pro"/>
            </a:endParaRPr>
          </a:p>
          <a:p>
            <a:pPr lvl="1">
              <a:buFont typeface="Arial" panose="05000000000000000000" pitchFamily="2" charset="2"/>
              <a:buChar char="•"/>
            </a:pPr>
            <a:endParaRPr lang="en-US" sz="2000">
              <a:solidFill>
                <a:schemeClr val="tx1"/>
              </a:solidFill>
              <a:latin typeface="Sans-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75251F-588C-E8D6-4CFD-F7129468EB26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7EFB0-75A6-442F-A8E8-30280894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5C4F-40B3-4956-B364-F4D4A2D838A5}" type="datetime1">
              <a:rPr lang="en-US" smtClean="0"/>
              <a:t>3/18/2025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73AD3-CBBB-5FF2-4AB3-CBC12CE29469}"/>
              </a:ext>
            </a:extLst>
          </p:cNvPr>
          <p:cNvCxnSpPr/>
          <p:nvPr/>
        </p:nvCxnSpPr>
        <p:spPr>
          <a:xfrm>
            <a:off x="6095999" y="2370667"/>
            <a:ext cx="10583" cy="3481916"/>
          </a:xfrm>
          <a:prstGeom prst="straightConnector1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083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91440"/>
            <a:ext cx="11684000" cy="792162"/>
          </a:xfrm>
        </p:spPr>
        <p:txBody>
          <a:bodyPr>
            <a:normAutofit/>
          </a:bodyPr>
          <a:lstStyle/>
          <a:p>
            <a:r>
              <a:rPr lang="en-US" sz="400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974" y="880386"/>
            <a:ext cx="11214946" cy="549272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Kechagias, Evripidis P., et al. "Traffic flow forecasting for city logistics: A literature review and evaluation." International Journal of Decision Support Systems 4.2 (2019): 159-176.</a:t>
            </a:r>
            <a:endParaRPr lang="en-US"/>
          </a:p>
          <a:p>
            <a:pPr>
              <a:lnSpc>
                <a:spcPct val="150000"/>
              </a:lnSpc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Chen, Yi-Ting, et al. "Pragmatic real-time logistics management with traffic IoT infrastructure: Big data predictive analytics of freight travel time for Logistics 4.0." </a:t>
            </a:r>
            <a:r>
              <a:rPr lang="en-US" sz="1800" i="1">
                <a:solidFill>
                  <a:srgbClr val="222222"/>
                </a:solidFill>
                <a:latin typeface="Arial"/>
                <a:cs typeface="Arial"/>
              </a:rPr>
              <a:t>International Journal of Production Economics</a:t>
            </a: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 238 (2021): 108157.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Bhattacharya, Arnab, et al. "An intermodal freight transport system for optimal supply chain logistics." </a:t>
            </a:r>
            <a:r>
              <a:rPr lang="en-US" sz="1800" i="1">
                <a:solidFill>
                  <a:srgbClr val="222222"/>
                </a:solidFill>
                <a:latin typeface="Arial"/>
                <a:cs typeface="Arial"/>
              </a:rPr>
              <a:t>Transportation Research Part C: Emerging Technologies</a:t>
            </a: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 38 (2014): 73-84.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US" sz="1800" err="1">
                <a:solidFill>
                  <a:srgbClr val="222222"/>
                </a:solidFill>
                <a:latin typeface="Arial"/>
                <a:cs typeface="Arial"/>
              </a:rPr>
              <a:t>Gurnak</a:t>
            </a: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, Vitalii, Lyudmila Volynets, and Ilona </a:t>
            </a:r>
            <a:r>
              <a:rPr lang="en-US" sz="1800" err="1">
                <a:solidFill>
                  <a:srgbClr val="222222"/>
                </a:solidFill>
                <a:latin typeface="Arial"/>
                <a:cs typeface="Arial"/>
              </a:rPr>
              <a:t>Khalatska</a:t>
            </a: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. "Intellectualization of logistic supply chains on the basis of forecasting volumes of cargo transportation." </a:t>
            </a:r>
            <a:r>
              <a:rPr lang="en-US" sz="1800" i="1">
                <a:solidFill>
                  <a:srgbClr val="222222"/>
                </a:solidFill>
                <a:latin typeface="Arial"/>
                <a:cs typeface="Arial"/>
              </a:rPr>
              <a:t>MATEC Web of Conferences</a:t>
            </a: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. Vol. 294. EDP Sciences, 2019.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Al </a:t>
            </a:r>
            <a:r>
              <a:rPr lang="en-US" sz="1800" err="1">
                <a:solidFill>
                  <a:srgbClr val="222222"/>
                </a:solidFill>
                <a:latin typeface="Arial"/>
                <a:cs typeface="Arial"/>
              </a:rPr>
              <a:t>Moteri</a:t>
            </a: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, </a:t>
            </a:r>
            <a:r>
              <a:rPr lang="en-US" sz="1800" err="1">
                <a:solidFill>
                  <a:srgbClr val="222222"/>
                </a:solidFill>
                <a:latin typeface="Arial"/>
                <a:cs typeface="Arial"/>
              </a:rPr>
              <a:t>Moteeb</a:t>
            </a: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, Surbhi Bhatia Khan, and Mohammed </a:t>
            </a:r>
            <a:r>
              <a:rPr lang="en-US" sz="1800" err="1">
                <a:solidFill>
                  <a:srgbClr val="222222"/>
                </a:solidFill>
                <a:latin typeface="Arial"/>
                <a:cs typeface="Arial"/>
              </a:rPr>
              <a:t>Alojail</a:t>
            </a: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. "Economic growth forecast model urban supply chain logistics distribution path decision using an improved genetic algorithm." </a:t>
            </a:r>
            <a:r>
              <a:rPr lang="en-US" sz="1800" i="1">
                <a:solidFill>
                  <a:srgbClr val="222222"/>
                </a:solidFill>
                <a:latin typeface="Arial"/>
                <a:cs typeface="Arial"/>
              </a:rPr>
              <a:t>Malaysian Journal of Computer Science</a:t>
            </a:r>
            <a:r>
              <a:rPr lang="en-US" sz="1800">
                <a:solidFill>
                  <a:srgbClr val="222222"/>
                </a:solidFill>
                <a:latin typeface="Arial"/>
                <a:cs typeface="Arial"/>
              </a:rPr>
              <a:t> (2023): 76-89.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000">
              <a:solidFill>
                <a:srgbClr val="222222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5856B-D221-6652-35A8-A736CA41C683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IT21306990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err="1">
                <a:solidFill>
                  <a:schemeClr val="tx1"/>
                </a:solidFill>
              </a:rPr>
              <a:t>Wadigasinghe</a:t>
            </a:r>
            <a:r>
              <a:rPr lang="en-US">
                <a:solidFill>
                  <a:schemeClr val="tx1"/>
                </a:solidFill>
              </a:rPr>
              <a:t> U.K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E1A86-616B-44BE-A9B0-15AE5A7E1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7651-72E8-4D5B-BB9A-238DDBFDC24A}" type="datetime1">
              <a:rPr lang="en-US" smtClean="0"/>
              <a:t>3/18/2025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1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IT21372162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Bandara D.M.A.T.D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97EF9E66-4A93-FC45-3123-1FEB35B3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19516"/>
            <a:ext cx="10515600" cy="1766723"/>
          </a:xfrm>
        </p:spPr>
        <p:txBody>
          <a:bodyPr>
            <a:normAutofit/>
          </a:bodyPr>
          <a:lstStyle/>
          <a:p>
            <a:r>
              <a:rPr lang="en-US" sz="4800"/>
              <a:t>IT21372162 | Bandara D.M.A.T.D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9720A90-AB43-82D1-6441-70253E1CBC29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Specialization : Information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8112D-1B80-F799-38CD-A1FAEDA82F5B}"/>
              </a:ext>
            </a:extLst>
          </p:cNvPr>
          <p:cNvSpPr/>
          <p:nvPr/>
        </p:nvSpPr>
        <p:spPr>
          <a:xfrm>
            <a:off x="10118690" y="0"/>
            <a:ext cx="2073310" cy="246184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89A9-7DAF-4CA1-B61C-3B2116E5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F369-0CA5-428E-AA0B-042334994246}" type="datetime1">
              <a:rPr lang="en-US" smtClean="0"/>
              <a:t>3/18/2025</a:t>
            </a:fld>
            <a:endParaRPr lang="en-US"/>
          </a:p>
        </p:txBody>
      </p:sp>
      <p:pic>
        <p:nvPicPr>
          <p:cNvPr id="8" name="Picture 7" descr="A person with black hair wearing a blue shirt&#10;&#10;Description automatically generated">
            <a:extLst>
              <a:ext uri="{FF2B5EF4-FFF2-40B4-BE49-F238E27FC236}">
                <a16:creationId xmlns:a16="http://schemas.microsoft.com/office/drawing/2014/main" id="{1FB6C371-5230-6E35-8412-DF436C17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4" t="5863" b="25407"/>
          <a:stretch/>
        </p:blipFill>
        <p:spPr>
          <a:xfrm>
            <a:off x="10117304" y="825"/>
            <a:ext cx="2061252" cy="24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39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IT21372162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Bandara D.M.A.T.D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27A64C-3218-31C0-BB7A-51AE9E55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141605"/>
            <a:ext cx="10515600" cy="916955"/>
          </a:xfrm>
        </p:spPr>
        <p:txBody>
          <a:bodyPr>
            <a:normAutofit/>
          </a:bodyPr>
          <a:lstStyle/>
          <a:p>
            <a:r>
              <a:rPr lang="en-US" sz="4000"/>
              <a:t>Introduction and Background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BAE6A-7763-4821-A456-1A1C5869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C4D8B-2323-4B94-A92F-95205022756B}" type="datetime1">
              <a:rPr lang="en-US" smtClean="0"/>
              <a:t>3/18/2025</a:t>
            </a:fld>
            <a:endParaRPr lang="en-US"/>
          </a:p>
        </p:txBody>
      </p:sp>
      <p:pic>
        <p:nvPicPr>
          <p:cNvPr id="6" name="Picture 5" descr="A blue and white computer with a gear&#10;&#10;Description automatically generated">
            <a:extLst>
              <a:ext uri="{FF2B5EF4-FFF2-40B4-BE49-F238E27FC236}">
                <a16:creationId xmlns:a16="http://schemas.microsoft.com/office/drawing/2014/main" id="{656DED05-66C7-E323-2BB2-B9864709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858859"/>
            <a:ext cx="607060" cy="657860"/>
          </a:xfrm>
          <a:prstGeom prst="rect">
            <a:avLst/>
          </a:prstGeom>
        </p:spPr>
      </p:pic>
      <p:pic>
        <p:nvPicPr>
          <p:cNvPr id="7" name="Picture 6" descr="A blue and pink head with gears connected to it&#10;&#10;Description automatically generated">
            <a:extLst>
              <a:ext uri="{FF2B5EF4-FFF2-40B4-BE49-F238E27FC236}">
                <a16:creationId xmlns:a16="http://schemas.microsoft.com/office/drawing/2014/main" id="{6773DD07-A5AE-70EF-1F36-89DC218B0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46" y="2462099"/>
            <a:ext cx="708660" cy="668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3BCA0B-2460-9EA6-B36D-5D43424A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" y="1410970"/>
            <a:ext cx="607060" cy="607060"/>
          </a:xfrm>
          <a:prstGeom prst="rect">
            <a:avLst/>
          </a:prstGeom>
        </p:spPr>
      </p:pic>
      <p:pic>
        <p:nvPicPr>
          <p:cNvPr id="10" name="Picture 9" descr="A blue triangle with a exclamation mark&#10;&#10;Description automatically generated">
            <a:extLst>
              <a:ext uri="{FF2B5EF4-FFF2-40B4-BE49-F238E27FC236}">
                <a16:creationId xmlns:a16="http://schemas.microsoft.com/office/drawing/2014/main" id="{AA9962EA-8591-6C09-F00C-88A60BC3B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14" y="5026732"/>
            <a:ext cx="718820" cy="566420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9A05ABD-219E-F7AB-A176-EC303D71D28F}"/>
              </a:ext>
            </a:extLst>
          </p:cNvPr>
          <p:cNvSpPr txBox="1">
            <a:spLocks/>
          </p:cNvSpPr>
          <p:nvPr/>
        </p:nvSpPr>
        <p:spPr>
          <a:xfrm>
            <a:off x="1664970" y="1405932"/>
            <a:ext cx="4097356" cy="605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Forecast weekly labor needs by area to prevent and manage labor shortages, ensuring smooth operations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2B3C97F8-70AC-DA92-0475-5A3D23849B89}"/>
              </a:ext>
            </a:extLst>
          </p:cNvPr>
          <p:cNvSpPr txBox="1">
            <a:spLocks/>
          </p:cNvSpPr>
          <p:nvPr/>
        </p:nvSpPr>
        <p:spPr>
          <a:xfrm>
            <a:off x="1680209" y="4922017"/>
            <a:ext cx="4615516" cy="7677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Complex supply chains, data quality issues, and unpredictable risks make Supply Chain Risk Management a difficult but essential task.</a:t>
            </a:r>
            <a:endParaRPr lang="en-US" sz="160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869E3CF-E4E2-2446-3CC2-D30F3EA44E01}"/>
              </a:ext>
            </a:extLst>
          </p:cNvPr>
          <p:cNvSpPr txBox="1">
            <a:spLocks/>
          </p:cNvSpPr>
          <p:nvPr/>
        </p:nvSpPr>
        <p:spPr>
          <a:xfrm>
            <a:off x="1675129" y="3854491"/>
            <a:ext cx="4432636" cy="899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A proactive labor management system that addresses shortages before they impact production.</a:t>
            </a:r>
            <a:endParaRPr lang="en-US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CAFABF7-1A00-44A2-3F66-E873261E41E7}"/>
              </a:ext>
            </a:extLst>
          </p:cNvPr>
          <p:cNvSpPr txBox="1">
            <a:spLocks/>
          </p:cNvSpPr>
          <p:nvPr/>
        </p:nvSpPr>
        <p:spPr>
          <a:xfrm>
            <a:off x="1664969" y="2462571"/>
            <a:ext cx="4432636" cy="6965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Neue Haas Grotesk Text Pro"/>
                <a:ea typeface="Calibri"/>
                <a:cs typeface="Calibri"/>
              </a:rPr>
              <a:t>With AI and machine learning, </a:t>
            </a:r>
            <a:r>
              <a:rPr lang="en-US" sz="1600">
                <a:ea typeface="+mn-lt"/>
                <a:cs typeface="+mn-lt"/>
              </a:rPr>
              <a:t>Analyze historical labor data and external factors, develop predictive models, and implement strategies like temporary staffing and production adjustments.</a:t>
            </a:r>
            <a:endParaRPr lang="en-US"/>
          </a:p>
        </p:txBody>
      </p:sp>
      <p:pic>
        <p:nvPicPr>
          <p:cNvPr id="12" name="Content Placeholder 11" descr="A person picking tea leaves in a field&#10;&#10;Description automatically generated">
            <a:extLst>
              <a:ext uri="{FF2B5EF4-FFF2-40B4-BE49-F238E27FC236}">
                <a16:creationId xmlns:a16="http://schemas.microsoft.com/office/drawing/2014/main" id="{5444E417-5F23-9D7D-32F9-BA653C96C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rcRect r="23828" b="4242"/>
          <a:stretch/>
        </p:blipFill>
        <p:spPr>
          <a:xfrm>
            <a:off x="6539809" y="845645"/>
            <a:ext cx="5519784" cy="5416343"/>
          </a:xfrm>
        </p:spPr>
      </p:pic>
    </p:spTree>
    <p:extLst>
      <p:ext uri="{BB962C8B-B14F-4D97-AF65-F5344CB8AC3E}">
        <p14:creationId xmlns:p14="http://schemas.microsoft.com/office/powerpoint/2010/main" val="357869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97EF9E66-4A93-FC45-3123-1FEB35B3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07" y="2452646"/>
            <a:ext cx="10780643" cy="1733593"/>
          </a:xfrm>
        </p:spPr>
        <p:txBody>
          <a:bodyPr>
            <a:normAutofit/>
          </a:bodyPr>
          <a:lstStyle/>
          <a:p>
            <a:r>
              <a:rPr lang="en-US" sz="5400"/>
              <a:t>IT21155970 | Madushan S.M.P.K.G.S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9720A90-AB43-82D1-6441-70253E1CBC29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Specialization : Information Technology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1B970-040E-4707-8425-E0F87DDF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92F8-A547-4F43-B297-08D97B666906}" type="datetime1">
              <a:rPr lang="en-US" smtClean="0"/>
              <a:t>3/18/2025</a:t>
            </a:fld>
            <a:endParaRPr lang="en-US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1958FCA4-F4A2-75B3-2EDE-062612C6F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810" y="0"/>
            <a:ext cx="2272188" cy="24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78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801-8398-B561-79B1-275356FD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3972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FF21-EA51-F4C2-072D-F717A6CE2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83753"/>
            <a:ext cx="5462789" cy="3859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 b="1">
                <a:ea typeface="+mn-lt"/>
                <a:cs typeface="+mn-lt"/>
              </a:rPr>
              <a:t>How can real-time data help in managing labor shortages and ensuring smooth operations?</a:t>
            </a:r>
          </a:p>
          <a:p>
            <a:pPr marL="0" indent="0">
              <a:buNone/>
            </a:pPr>
            <a:endParaRPr lang="en-US" sz="1900"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1900">
                <a:ea typeface="+mn-lt"/>
                <a:cs typeface="+mn-lt"/>
              </a:rPr>
              <a:t>Immediate Adjustments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1900">
                <a:ea typeface="+mn-lt"/>
                <a:cs typeface="+mn-lt"/>
              </a:rPr>
              <a:t>Data-Driven Decisions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1900">
                <a:ea typeface="+mn-lt"/>
                <a:cs typeface="+mn-lt"/>
              </a:rPr>
              <a:t>Optimization</a:t>
            </a:r>
            <a:endParaRPr lang="en-US"/>
          </a:p>
          <a:p>
            <a:pPr marL="0" indent="0">
              <a:buNone/>
            </a:pPr>
            <a:endParaRPr lang="en-US" sz="1900">
              <a:ea typeface="+mn-lt"/>
              <a:cs typeface="+mn-lt"/>
            </a:endParaRPr>
          </a:p>
        </p:txBody>
      </p:sp>
      <p:pic>
        <p:nvPicPr>
          <p:cNvPr id="7" name="Picture 6" descr="A person picking up a leaf from a bush&#10;&#10;Description automatically generated">
            <a:extLst>
              <a:ext uri="{FF2B5EF4-FFF2-40B4-BE49-F238E27FC236}">
                <a16:creationId xmlns:a16="http://schemas.microsoft.com/office/drawing/2014/main" id="{D5450CF3-0E62-00D2-5644-23C1A636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24" r="16524"/>
          <a:stretch/>
        </p:blipFill>
        <p:spPr>
          <a:xfrm>
            <a:off x="6345844" y="10"/>
            <a:ext cx="5844633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D90096-C714-8DB9-531C-23020265A751}"/>
              </a:ext>
            </a:extLst>
          </p:cNvPr>
          <p:cNvSpPr/>
          <p:nvPr/>
        </p:nvSpPr>
        <p:spPr>
          <a:xfrm>
            <a:off x="2693395" y="667575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  <a:p>
            <a:pPr>
              <a:spcAft>
                <a:spcPts val="600"/>
              </a:spcAft>
            </a:pP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359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7C42-A08C-4C3F-DEEB-793E5F28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3901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Specific and Sub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E165-7CE2-7106-391D-32F7EB3A6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21" y="2312317"/>
            <a:ext cx="6251110" cy="348386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>
              <a:buFont typeface="Wingdings" panose="020B0604020202020204" pitchFamily="34" charset="0"/>
              <a:buChar char="v"/>
            </a:pPr>
            <a:r>
              <a:rPr lang="en-US" sz="2000" b="1"/>
              <a:t>Specific Objective</a:t>
            </a:r>
            <a:endParaRPr lang="en-US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To develop </a:t>
            </a:r>
            <a:r>
              <a:rPr lang="en-US">
                <a:ea typeface="+mn-lt"/>
                <a:cs typeface="+mn-lt"/>
              </a:rPr>
              <a:t>a predictive labor </a:t>
            </a:r>
            <a:r>
              <a:rPr lang="en-US" sz="2000">
                <a:ea typeface="+mn-lt"/>
                <a:cs typeface="+mn-lt"/>
              </a:rPr>
              <a:t>management system that forecasts weekly </a:t>
            </a:r>
            <a:r>
              <a:rPr lang="en-US">
                <a:ea typeface="+mn-lt"/>
                <a:cs typeface="+mn-lt"/>
              </a:rPr>
              <a:t>labor needs by area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>
                <a:ea typeface="+mn-lt"/>
                <a:cs typeface="+mn-lt"/>
              </a:rPr>
              <a:t>using historical data and external factors to mitigate labor shortages and ensure continuous production</a:t>
            </a:r>
            <a:r>
              <a:rPr lang="en-US" sz="2000">
                <a:ea typeface="+mn-lt"/>
                <a:cs typeface="+mn-lt"/>
              </a:rPr>
              <a:t>.</a:t>
            </a:r>
            <a:br>
              <a:rPr lang="en-US" sz="2000"/>
            </a:br>
            <a:endParaRPr lang="en-US" sz="2000"/>
          </a:p>
          <a:p>
            <a:pPr marL="0">
              <a:buFont typeface="Wingdings" panose="020B0604020202020204" pitchFamily="34" charset="0"/>
              <a:buChar char="v"/>
            </a:pPr>
            <a:r>
              <a:rPr lang="en-US" sz="2000" b="1"/>
              <a:t>Sub Objective</a:t>
            </a:r>
          </a:p>
          <a:p>
            <a:pPr marL="0">
              <a:buFont typeface="Wingdings" panose="020B0604020202020204" pitchFamily="34" charset="0"/>
              <a:buChar char="v"/>
            </a:pPr>
            <a:endParaRPr lang="en-US" b="1"/>
          </a:p>
          <a:p>
            <a:pPr marL="342900" indent="-342900">
              <a:spcBef>
                <a:spcPts val="0"/>
              </a:spcBef>
              <a:buFont typeface="Wingdings" panose="020B0604020202020204" pitchFamily="34" charset="0"/>
              <a:buChar char="v"/>
            </a:pPr>
            <a:r>
              <a:rPr lang="en-US" sz="2000"/>
              <a:t>    </a:t>
            </a:r>
            <a:r>
              <a:rPr lang="en-US">
                <a:ea typeface="+mn-lt"/>
                <a:cs typeface="+mn-lt"/>
              </a:rPr>
              <a:t>Data-Driven Labor Forecasting</a:t>
            </a:r>
            <a:endParaRPr lang="en-US" sz="2000"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buFont typeface="Wingdings" panose="020B0604020202020204" pitchFamily="34" charset="0"/>
              <a:buChar char="v"/>
            </a:pPr>
            <a:r>
              <a:rPr lang="en-US" sz="2000"/>
              <a:t>    </a:t>
            </a:r>
            <a:r>
              <a:rPr lang="en-US">
                <a:ea typeface="+mn-lt"/>
                <a:cs typeface="+mn-lt"/>
              </a:rPr>
              <a:t>Labor Allocation Optimization</a:t>
            </a:r>
            <a:endParaRPr lang="en-US" sz="2000"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buFont typeface="Wingdings" panose="020B0604020202020204" pitchFamily="34" charset="0"/>
              <a:buChar char="v"/>
            </a:pPr>
            <a:r>
              <a:rPr lang="en-US" sz="2000"/>
              <a:t>    </a:t>
            </a:r>
            <a:r>
              <a:rPr lang="en-US">
                <a:ea typeface="+mn-lt"/>
                <a:cs typeface="+mn-lt"/>
              </a:rPr>
              <a:t>Real-Time Risk Monitoring</a:t>
            </a:r>
            <a:endParaRPr lang="en-US" sz="200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v"/>
            </a:pPr>
            <a:endParaRPr lang="en-US" sz="2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8CCD6-9609-4043-A6B3-CE5873884F2A}"/>
              </a:ext>
            </a:extLst>
          </p:cNvPr>
          <p:cNvSpPr/>
          <p:nvPr/>
        </p:nvSpPr>
        <p:spPr>
          <a:xfrm>
            <a:off x="2683235" y="667978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  <a:p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5" name="Picture 4" descr="Close up of green leaves&#10;&#10;Description automatically generated">
            <a:extLst>
              <a:ext uri="{FF2B5EF4-FFF2-40B4-BE49-F238E27FC236}">
                <a16:creationId xmlns:a16="http://schemas.microsoft.com/office/drawing/2014/main" id="{46F77AEC-D832-98CC-AC7B-FED32374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" y="329453"/>
            <a:ext cx="5080540" cy="59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686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System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31BEA-19B3-4CB1-B79B-F9F1BB3B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BDDE-A5BC-485F-9928-70D52079C730}" type="datetime1">
              <a:rPr lang="en-US" smtClean="0"/>
              <a:t>3/18/2025</a:t>
            </a:fld>
            <a:endParaRPr lang="en-US"/>
          </a:p>
        </p:txBody>
      </p:sp>
      <p:pic>
        <p:nvPicPr>
          <p:cNvPr id="10" name="Picture 9" descr="A diagram of a risk assessment&#10;&#10;Description automatically generated">
            <a:extLst>
              <a:ext uri="{FF2B5EF4-FFF2-40B4-BE49-F238E27FC236}">
                <a16:creationId xmlns:a16="http://schemas.microsoft.com/office/drawing/2014/main" id="{452CECA3-7042-6C60-40F0-FCF32164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4" y="1737601"/>
            <a:ext cx="11639824" cy="41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18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Used Technologies and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68EE-9719-4577-A3B3-AD7D864A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 descr="A group of people sitting at desks with laptops&#10;&#10;Description automatically generated">
            <a:extLst>
              <a:ext uri="{FF2B5EF4-FFF2-40B4-BE49-F238E27FC236}">
                <a16:creationId xmlns:a16="http://schemas.microsoft.com/office/drawing/2014/main" id="{E9DCBD19-AAE4-4900-0D10-C52C27DE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394732"/>
            <a:ext cx="6634842" cy="4416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59D8BF-E373-9C17-60CE-05B084C102EA}"/>
              </a:ext>
            </a:extLst>
          </p:cNvPr>
          <p:cNvSpPr txBox="1"/>
          <p:nvPr/>
        </p:nvSpPr>
        <p:spPr>
          <a:xfrm>
            <a:off x="794657" y="2035629"/>
            <a:ext cx="5529942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Wingdings,Sans-Serif"/>
              <a:buChar char="v"/>
            </a:pPr>
            <a:r>
              <a:rPr lang="en-US" sz="2000" b="1">
                <a:cs typeface="Arial"/>
              </a:rPr>
              <a:t>Technologies </a:t>
            </a:r>
          </a:p>
          <a:p>
            <a:pPr>
              <a:buFont typeface="Wingdings,Sans-Serif"/>
              <a:buChar char="v"/>
            </a:pPr>
            <a:endParaRPr lang="en-US" sz="1700">
              <a:cs typeface="Arial"/>
            </a:endParaRPr>
          </a:p>
          <a:p>
            <a:pPr>
              <a:buFont typeface="Wingdings,Sans-Serif"/>
              <a:buChar char="v"/>
            </a:pPr>
            <a:r>
              <a:rPr lang="en-US" sz="1700" err="1">
                <a:cs typeface="Arial"/>
              </a:rPr>
              <a:t>Flusk</a:t>
            </a:r>
            <a:r>
              <a:rPr lang="en-US" sz="1700">
                <a:cs typeface="Arial"/>
              </a:rPr>
              <a:t> framework</a:t>
            </a:r>
            <a:endParaRPr lang="en-US"/>
          </a:p>
          <a:p>
            <a:pPr>
              <a:buFont typeface="Wingdings,Sans-Serif"/>
              <a:buChar char="v"/>
            </a:pPr>
            <a:endParaRPr lang="en-US" sz="1700">
              <a:cs typeface="Arial"/>
            </a:endParaRPr>
          </a:p>
          <a:p>
            <a:pPr>
              <a:buFont typeface="Wingdings,Sans-Serif"/>
              <a:buChar char="v"/>
            </a:pPr>
            <a:r>
              <a:rPr lang="en-US" sz="1700">
                <a:cs typeface="Arial"/>
              </a:rPr>
              <a:t>HTML/CSS</a:t>
            </a:r>
          </a:p>
          <a:p>
            <a:pPr>
              <a:buFont typeface="Wingdings,Sans-Serif"/>
              <a:buChar char="v"/>
            </a:pPr>
            <a:endParaRPr lang="en-US" sz="1700">
              <a:cs typeface="Arial"/>
            </a:endParaRPr>
          </a:p>
          <a:p>
            <a:pPr>
              <a:buFont typeface="Wingdings,Sans-Serif"/>
              <a:buChar char="v"/>
            </a:pPr>
            <a:r>
              <a:rPr lang="en-US" sz="1700">
                <a:cs typeface="Arial"/>
              </a:rPr>
              <a:t>Firebase</a:t>
            </a:r>
          </a:p>
          <a:p>
            <a:pPr>
              <a:buFont typeface="Wingdings,Sans-Serif"/>
              <a:buChar char="v"/>
            </a:pPr>
            <a:endParaRPr lang="en-US" sz="1700">
              <a:cs typeface="Arial"/>
            </a:endParaRPr>
          </a:p>
          <a:p>
            <a:pPr>
              <a:buFont typeface="Wingdings,Sans-Serif"/>
              <a:buChar char="v"/>
            </a:pPr>
            <a:r>
              <a:rPr lang="en-US" sz="1700">
                <a:cs typeface="Arial"/>
              </a:rPr>
              <a:t>LTSM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5ACBD-6506-49D3-F77A-DC5E832EB43D}"/>
              </a:ext>
            </a:extLst>
          </p:cNvPr>
          <p:cNvSpPr txBox="1"/>
          <p:nvPr/>
        </p:nvSpPr>
        <p:spPr>
          <a:xfrm>
            <a:off x="816428" y="4920343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Wingdings,Sans-Serif"/>
              <a:buChar char="Ø"/>
            </a:pPr>
            <a:r>
              <a:rPr lang="en-US" sz="2400" b="1">
                <a:cs typeface="Arial"/>
              </a:rPr>
              <a:t>Techniques</a:t>
            </a:r>
            <a:r>
              <a:rPr lang="en-US">
                <a:cs typeface="Arial"/>
              </a:rPr>
              <a:t> ​</a:t>
            </a:r>
          </a:p>
          <a:p>
            <a:pPr marL="228600" lvl="1" indent="-228600">
              <a:buFont typeface="Arial,Sans-Serif"/>
              <a:buChar char="•"/>
            </a:pPr>
            <a:r>
              <a:rPr lang="en-US" sz="2000">
                <a:cs typeface="Arial"/>
              </a:rPr>
              <a:t>Data preprocessing​</a:t>
            </a:r>
          </a:p>
          <a:p>
            <a:pPr marL="228600" lvl="1" indent="-228600">
              <a:buFont typeface="Arial,Sans-Serif"/>
              <a:buChar char="•"/>
            </a:pPr>
            <a:r>
              <a:rPr lang="en-US" sz="2000">
                <a:cs typeface="Arial"/>
              </a:rPr>
              <a:t>Data Visualization​</a:t>
            </a:r>
          </a:p>
          <a:p>
            <a:pPr marL="228600" lvl="1" indent="-228600">
              <a:buFont typeface="Arial,Sans-Serif"/>
              <a:buChar char="•"/>
            </a:pPr>
            <a:endParaRPr lang="en-US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664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7C42-A08C-4C3F-DEEB-793E5F28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501" y="-2121"/>
            <a:ext cx="7035196" cy="7606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E165-7CE2-7106-391D-32F7EB3A6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1042670"/>
            <a:ext cx="6438015" cy="51660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endParaRPr lang="en-US" sz="2000" b="1"/>
          </a:p>
          <a:p>
            <a:endParaRPr lang="en-US" sz="2000"/>
          </a:p>
        </p:txBody>
      </p:sp>
      <p:pic>
        <p:nvPicPr>
          <p:cNvPr id="5" name="Picture 4" descr="A person picking tea leaves&#10;&#10;Description automatically generated">
            <a:extLst>
              <a:ext uri="{FF2B5EF4-FFF2-40B4-BE49-F238E27FC236}">
                <a16:creationId xmlns:a16="http://schemas.microsoft.com/office/drawing/2014/main" id="{E8DD654E-B188-5D53-2FDF-1641D695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40" r="7440"/>
          <a:stretch/>
        </p:blipFill>
        <p:spPr>
          <a:xfrm>
            <a:off x="1" y="10"/>
            <a:ext cx="4929487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08CCD6-9609-4043-A6B3-CE5873884F2A}"/>
              </a:ext>
            </a:extLst>
          </p:cNvPr>
          <p:cNvSpPr/>
          <p:nvPr/>
        </p:nvSpPr>
        <p:spPr>
          <a:xfrm>
            <a:off x="2694278" y="668061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IT21372162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</a:rPr>
              <a:t>Bandara D.M.A.T.D 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  <a:p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A48EF-E77D-3C4A-3937-A0D193FA6508}"/>
              </a:ext>
            </a:extLst>
          </p:cNvPr>
          <p:cNvSpPr txBox="1"/>
          <p:nvPr/>
        </p:nvSpPr>
        <p:spPr>
          <a:xfrm>
            <a:off x="5307930" y="1031145"/>
            <a:ext cx="6554158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Data Collection and Analysis</a:t>
            </a:r>
            <a:endParaRPr lang="en-US"/>
          </a:p>
          <a:p>
            <a:r>
              <a:rPr lang="en-US" sz="1400">
                <a:ea typeface="+mn-lt"/>
                <a:cs typeface="+mn-lt"/>
              </a:rPr>
              <a:t>Collect historical labor data and external factors (e.g., weather, events)   that influence labor availability. Clean and prepare the data for analysis.</a:t>
            </a:r>
            <a:endParaRPr lang="en-US" sz="1400"/>
          </a:p>
          <a:p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Predictive Modeling</a:t>
            </a:r>
            <a:endParaRPr lang="en-US" b="1"/>
          </a:p>
          <a:p>
            <a:r>
              <a:rPr lang="en-US" sz="1400">
                <a:ea typeface="+mn-lt"/>
                <a:cs typeface="+mn-lt"/>
              </a:rPr>
              <a:t>Develop forecasting models to predict weekly </a:t>
            </a:r>
            <a:r>
              <a:rPr lang="en-US" sz="1400" err="1">
                <a:ea typeface="+mn-lt"/>
                <a:cs typeface="+mn-lt"/>
              </a:rPr>
              <a:t>labour</a:t>
            </a:r>
            <a:r>
              <a:rPr lang="en-US" sz="1400">
                <a:ea typeface="+mn-lt"/>
                <a:cs typeface="+mn-lt"/>
              </a:rPr>
              <a:t> needs by region using historical data and external factors.</a:t>
            </a:r>
            <a:endParaRPr lang="en-US" sz="1400"/>
          </a:p>
          <a:p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Labour Shortage Mitigation Strategies</a:t>
            </a:r>
            <a:endParaRPr lang="en-US" b="1"/>
          </a:p>
          <a:p>
            <a:r>
              <a:rPr lang="en-US" sz="1400">
                <a:ea typeface="+mn-lt"/>
                <a:cs typeface="+mn-lt"/>
              </a:rPr>
              <a:t>Create strategies to address </a:t>
            </a:r>
            <a:r>
              <a:rPr lang="en-US" sz="1400" err="1">
                <a:ea typeface="+mn-lt"/>
                <a:cs typeface="+mn-lt"/>
              </a:rPr>
              <a:t>labour</a:t>
            </a:r>
            <a:r>
              <a:rPr lang="en-US" sz="1400">
                <a:ea typeface="+mn-lt"/>
                <a:cs typeface="+mn-lt"/>
              </a:rPr>
              <a:t> shortages, such as temporary staffing, flexible schedules, and adjusting production processes.</a:t>
            </a:r>
            <a:endParaRPr lang="en-US" sz="1400"/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Real-Time Risk Monitoring and Adjustment</a:t>
            </a:r>
            <a:endParaRPr lang="en-US"/>
          </a:p>
          <a:p>
            <a:r>
              <a:rPr lang="en-US" sz="1400">
                <a:ea typeface="+mn-lt"/>
                <a:cs typeface="+mn-lt"/>
              </a:rPr>
              <a:t>Implement real-time monitoring to track labor availability and adjust plans based on unexpected changes or disruptions.</a:t>
            </a:r>
            <a:endParaRPr lang="en-US" sz="1400"/>
          </a:p>
          <a:p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System Integration and Deployment</a:t>
            </a:r>
            <a:endParaRPr lang="en-US" b="1"/>
          </a:p>
          <a:p>
            <a:r>
              <a:rPr lang="en-US" sz="1400">
                <a:ea typeface="+mn-lt"/>
                <a:cs typeface="+mn-lt"/>
              </a:rPr>
              <a:t>Integrate the forecasting and monitoring system with existing tools, and deploy it in stages, ensuring smooth operation and user adoption.</a:t>
            </a:r>
            <a:endParaRPr lang="en-US" sz="1400"/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413891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4C63A6-E32C-8D9D-9311-3716784880EF}"/>
              </a:ext>
            </a:extLst>
          </p:cNvPr>
          <p:cNvSpPr txBox="1"/>
          <p:nvPr/>
        </p:nvSpPr>
        <p:spPr>
          <a:xfrm>
            <a:off x="650240" y="365760"/>
            <a:ext cx="114096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Functional, Non-Functional and Requirements</a:t>
            </a:r>
            <a:endParaRPr lang="en-US"/>
          </a:p>
        </p:txBody>
      </p:sp>
      <p:pic>
        <p:nvPicPr>
          <p:cNvPr id="25" name="Picture 24" descr="A black background with green border&#10;&#10;Description automatically generated">
            <a:extLst>
              <a:ext uri="{FF2B5EF4-FFF2-40B4-BE49-F238E27FC236}">
                <a16:creationId xmlns:a16="http://schemas.microsoft.com/office/drawing/2014/main" id="{8D264DF6-2BA6-5F40-B888-F69D11A7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1341664"/>
            <a:ext cx="4679496" cy="4631871"/>
          </a:xfrm>
          <a:prstGeom prst="rect">
            <a:avLst/>
          </a:prstGeom>
        </p:spPr>
      </p:pic>
      <p:pic>
        <p:nvPicPr>
          <p:cNvPr id="26" name="Picture 25" descr="A black background with green border&#10;&#10;Description automatically generated">
            <a:extLst>
              <a:ext uri="{FF2B5EF4-FFF2-40B4-BE49-F238E27FC236}">
                <a16:creationId xmlns:a16="http://schemas.microsoft.com/office/drawing/2014/main" id="{08135CD2-2AD2-55AC-E2D9-D1CC4119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094" y="1330779"/>
            <a:ext cx="4690382" cy="46427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4EAEE1-EA0D-0903-A39E-BF8935BDE263}"/>
              </a:ext>
            </a:extLst>
          </p:cNvPr>
          <p:cNvSpPr txBox="1"/>
          <p:nvPr/>
        </p:nvSpPr>
        <p:spPr>
          <a:xfrm>
            <a:off x="1045029" y="1709057"/>
            <a:ext cx="3592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err="1"/>
              <a:t>Fuctional</a:t>
            </a:r>
            <a:r>
              <a:rPr lang="en-US" b="1" u="sng"/>
              <a:t> Requirements</a:t>
            </a:r>
            <a:endParaRPr lang="en-US" u="sn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E8AF22-39A1-6F1E-B4AB-C82B0272EF9A}"/>
              </a:ext>
            </a:extLst>
          </p:cNvPr>
          <p:cNvSpPr txBox="1"/>
          <p:nvPr/>
        </p:nvSpPr>
        <p:spPr>
          <a:xfrm>
            <a:off x="7315200" y="1709057"/>
            <a:ext cx="3559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Non-Functional Requirements</a:t>
            </a:r>
            <a:endParaRPr lang="en-US" u="sn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D5304F-D188-CE5A-27B2-6F06B4737A8E}"/>
              </a:ext>
            </a:extLst>
          </p:cNvPr>
          <p:cNvSpPr txBox="1"/>
          <p:nvPr/>
        </p:nvSpPr>
        <p:spPr>
          <a:xfrm>
            <a:off x="653143" y="2481943"/>
            <a:ext cx="4376058" cy="2844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600"/>
              <a:t>Collect and integrate historical labor data and external factors (e.g., weather, events).</a:t>
            </a:r>
          </a:p>
          <a:p>
            <a:pPr>
              <a:buFont typeface=""/>
              <a:buChar char="•"/>
            </a:pPr>
            <a:endParaRPr lang="en-US" sz="1600"/>
          </a:p>
          <a:p>
            <a:pPr>
              <a:buFont typeface=""/>
              <a:buChar char="•"/>
            </a:pPr>
            <a:r>
              <a:rPr lang="en-US" sz="1600"/>
              <a:t>Predict weekly </a:t>
            </a:r>
            <a:r>
              <a:rPr lang="en-US" sz="1600" err="1"/>
              <a:t>labour</a:t>
            </a:r>
            <a:r>
              <a:rPr lang="en-US" sz="1600"/>
              <a:t> requirements by region using predictive models.</a:t>
            </a:r>
          </a:p>
          <a:p>
            <a:pPr>
              <a:buFont typeface=""/>
              <a:buChar char="•"/>
            </a:pPr>
            <a:endParaRPr lang="en-US" sz="1600"/>
          </a:p>
          <a:p>
            <a:pPr>
              <a:buFont typeface=""/>
              <a:buChar char="•"/>
            </a:pPr>
            <a:r>
              <a:rPr lang="en-US" sz="1600"/>
              <a:t>Detect potential labor shortages based on forecasted needs.</a:t>
            </a:r>
          </a:p>
          <a:p>
            <a:pPr>
              <a:buFont typeface=""/>
              <a:buChar char="•"/>
            </a:pPr>
            <a:endParaRPr lang="en-US" sz="1600"/>
          </a:p>
          <a:p>
            <a:pPr>
              <a:buFont typeface=""/>
              <a:buChar char="•"/>
            </a:pPr>
            <a:r>
              <a:rPr lang="en-US" sz="1600"/>
              <a:t>Suggest mitigation strategies (temporary staffing, flexible scheduling, etc.).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898107-DF50-1092-14CA-14B728295D6F}"/>
              </a:ext>
            </a:extLst>
          </p:cNvPr>
          <p:cNvSpPr txBox="1"/>
          <p:nvPr/>
        </p:nvSpPr>
        <p:spPr>
          <a:xfrm>
            <a:off x="6781800" y="2623457"/>
            <a:ext cx="462642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600"/>
              <a:t>Interface should be intuitive and easy to use.</a:t>
            </a:r>
          </a:p>
          <a:p>
            <a:pPr>
              <a:buFont typeface=""/>
              <a:buChar char="•"/>
            </a:pPr>
            <a:endParaRPr lang="en-US" sz="1600"/>
          </a:p>
          <a:p>
            <a:pPr>
              <a:buFont typeface=""/>
              <a:buChar char="•"/>
            </a:pPr>
            <a:r>
              <a:rPr lang="en-US" sz="1600"/>
              <a:t>Application should be reliable with minimal downtime.</a:t>
            </a:r>
          </a:p>
          <a:p>
            <a:pPr>
              <a:buFont typeface=""/>
              <a:buChar char="•"/>
            </a:pPr>
            <a:endParaRPr lang="en-US" sz="1600"/>
          </a:p>
          <a:p>
            <a:pPr>
              <a:buFont typeface=""/>
              <a:buChar char="•"/>
            </a:pPr>
            <a:r>
              <a:rPr lang="en-US" sz="1600"/>
              <a:t>Forecasting models should provide accurate labor predictions.</a:t>
            </a:r>
          </a:p>
          <a:p>
            <a:pPr>
              <a:buFont typeface=""/>
              <a:buChar char="•"/>
            </a:pPr>
            <a:endParaRPr lang="en-US" sz="1600"/>
          </a:p>
          <a:p>
            <a:pPr>
              <a:buFont typeface=""/>
              <a:buChar char="•"/>
            </a:pPr>
            <a:r>
              <a:rPr lang="en-US" sz="1600"/>
              <a:t>System should process data and deliver predictions efficiently.</a:t>
            </a:r>
          </a:p>
        </p:txBody>
      </p:sp>
    </p:spTree>
    <p:extLst>
      <p:ext uri="{BB962C8B-B14F-4D97-AF65-F5344CB8AC3E}">
        <p14:creationId xmlns:p14="http://schemas.microsoft.com/office/powerpoint/2010/main" val="2852097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Evidence for Completion</a:t>
            </a:r>
            <a:r>
              <a:rPr lang="en-US" sz="4000" b="0">
                <a:latin typeface="Neue Haas Grotesk Text Pro"/>
                <a:cs typeface="Segoe UI Light"/>
              </a:rPr>
              <a:t> </a:t>
            </a:r>
            <a:endParaRPr lang="en-US" sz="4000">
              <a:latin typeface="Neue Haas Grotesk Text Pro"/>
            </a:endParaRPr>
          </a:p>
          <a:p>
            <a:endParaRPr lang="en-US" sz="4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20106BE-3003-8B50-F407-F14575DD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26" y="1393687"/>
            <a:ext cx="4115234" cy="4832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15BE0-8C78-7A6E-2F36-2A5E7F726477}"/>
              </a:ext>
            </a:extLst>
          </p:cNvPr>
          <p:cNvSpPr txBox="1"/>
          <p:nvPr/>
        </p:nvSpPr>
        <p:spPr>
          <a:xfrm>
            <a:off x="6292574" y="3620052"/>
            <a:ext cx="7359373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900">
                <a:cs typeface="Arial"/>
              </a:rPr>
              <a:t>Collect data set </a:t>
            </a:r>
            <a:r>
              <a:rPr lang="en-US" sz="1900" err="1">
                <a:cs typeface="Arial"/>
              </a:rPr>
              <a:t>labour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avalability</a:t>
            </a:r>
            <a:r>
              <a:rPr lang="en-US" sz="1900">
                <a:cs typeface="Arial"/>
              </a:rPr>
              <a:t> of monthly</a:t>
            </a:r>
          </a:p>
        </p:txBody>
      </p:sp>
    </p:spTree>
    <p:extLst>
      <p:ext uri="{BB962C8B-B14F-4D97-AF65-F5344CB8AC3E}">
        <p14:creationId xmlns:p14="http://schemas.microsoft.com/office/powerpoint/2010/main" val="3849110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D5C28-66D6-E35C-E1CB-F8FDE40DCD8A}"/>
              </a:ext>
            </a:extLst>
          </p:cNvPr>
          <p:cNvSpPr txBox="1"/>
          <p:nvPr/>
        </p:nvSpPr>
        <p:spPr>
          <a:xfrm>
            <a:off x="561009" y="19879"/>
            <a:ext cx="911528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Evidence for Completion</a:t>
            </a:r>
            <a:r>
              <a:rPr lang="en-US" sz="4000">
                <a:ea typeface="+mn-lt"/>
                <a:cs typeface="+mn-lt"/>
              </a:rPr>
              <a:t> </a:t>
            </a:r>
            <a:r>
              <a:rPr lang="en-US" sz="3600"/>
              <a:t>​</a:t>
            </a:r>
            <a:endParaRPr lang="en-US"/>
          </a:p>
        </p:txBody>
      </p: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03970C94-6F5F-A6FB-06A0-65515263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7" y="1163957"/>
            <a:ext cx="10148957" cy="3870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A17C4E-EAB4-ABFE-9E82-76196F275562}"/>
              </a:ext>
            </a:extLst>
          </p:cNvPr>
          <p:cNvSpPr txBox="1"/>
          <p:nvPr/>
        </p:nvSpPr>
        <p:spPr>
          <a:xfrm>
            <a:off x="627269" y="5232400"/>
            <a:ext cx="8993808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>
                <a:cs typeface="Arial"/>
              </a:rPr>
              <a:t>Getting monthly weather forecaster data from </a:t>
            </a:r>
            <a:r>
              <a:rPr lang="en-US" sz="1900" err="1">
                <a:cs typeface="Arial"/>
              </a:rPr>
              <a:t>Watawala</a:t>
            </a:r>
            <a:r>
              <a:rPr lang="en-US" sz="1900">
                <a:cs typeface="Arial"/>
              </a:rPr>
              <a:t> area</a:t>
            </a:r>
          </a:p>
        </p:txBody>
      </p:sp>
    </p:spTree>
    <p:extLst>
      <p:ext uri="{BB962C8B-B14F-4D97-AF65-F5344CB8AC3E}">
        <p14:creationId xmlns:p14="http://schemas.microsoft.com/office/powerpoint/2010/main" val="704788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FEB7DD-5242-AF53-944F-82937EC3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ea typeface="+mj-lt"/>
                <a:cs typeface="+mj-lt"/>
              </a:rPr>
              <a:t>Evidence for Completion</a:t>
            </a:r>
            <a:r>
              <a:rPr lang="en-US" sz="4000" b="0">
                <a:ea typeface="+mj-lt"/>
                <a:cs typeface="+mj-lt"/>
              </a:rPr>
              <a:t> </a:t>
            </a:r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ED18C81-3813-CFBE-41E1-528F2AE3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10" y="1669775"/>
            <a:ext cx="3583536" cy="302149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C6A57F2-74A3-91A6-DFA0-4C8CE744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602" y="1672535"/>
            <a:ext cx="3596854" cy="302149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16A2D4F-08D3-6A9F-C9DD-B7549684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275" y="1675296"/>
            <a:ext cx="3601959" cy="30325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A75D6A-E23A-3B92-5763-E718422EA638}"/>
              </a:ext>
            </a:extLst>
          </p:cNvPr>
          <p:cNvSpPr txBox="1"/>
          <p:nvPr/>
        </p:nvSpPr>
        <p:spPr>
          <a:xfrm>
            <a:off x="1808922" y="4691270"/>
            <a:ext cx="987287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Area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F1672-1656-4B65-1DF6-846262E4D084}"/>
              </a:ext>
            </a:extLst>
          </p:cNvPr>
          <p:cNvSpPr txBox="1"/>
          <p:nvPr/>
        </p:nvSpPr>
        <p:spPr>
          <a:xfrm>
            <a:off x="5652052" y="4691270"/>
            <a:ext cx="27432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baseline="0">
                <a:latin typeface="Neue Haas Grotesk Text Pro"/>
              </a:rPr>
              <a:t>Area </a:t>
            </a:r>
            <a:r>
              <a:rPr lang="en-US" sz="1900">
                <a:latin typeface="Neue Haas Grotesk Text Pro"/>
              </a:rPr>
              <a:t>B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97FA7-999F-2574-45EE-D8F527F603CF}"/>
              </a:ext>
            </a:extLst>
          </p:cNvPr>
          <p:cNvSpPr txBox="1"/>
          <p:nvPr/>
        </p:nvSpPr>
        <p:spPr>
          <a:xfrm>
            <a:off x="9649791" y="4691270"/>
            <a:ext cx="2323548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Area C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DACC1-24B6-4FCA-C7EB-7124464A256A}"/>
              </a:ext>
            </a:extLst>
          </p:cNvPr>
          <p:cNvSpPr txBox="1"/>
          <p:nvPr/>
        </p:nvSpPr>
        <p:spPr>
          <a:xfrm>
            <a:off x="1908313" y="5607878"/>
            <a:ext cx="10296939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Getting availability labors in each areas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07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FEB7DD-5242-AF53-944F-82937EC3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ea typeface="+mj-lt"/>
                <a:cs typeface="+mj-lt"/>
              </a:rPr>
              <a:t>Evidence for Completion</a:t>
            </a:r>
            <a:r>
              <a:rPr lang="en-US" sz="4000" b="0">
                <a:ea typeface="+mj-lt"/>
                <a:cs typeface="+mj-lt"/>
              </a:rPr>
              <a:t> </a:t>
            </a:r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2E2919-69CA-14DE-E738-40F7B231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0" y="2314771"/>
            <a:ext cx="4052957" cy="2968371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59B86A6-910E-46A0-B637-01A6816A4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108" y="2317530"/>
            <a:ext cx="4330957" cy="2966279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79139C-8A1F-B184-101B-895AAFB7C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523" y="2320293"/>
            <a:ext cx="3290957" cy="2952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DA84D1-225E-F008-5C87-E6D80AC46648}"/>
              </a:ext>
            </a:extLst>
          </p:cNvPr>
          <p:cNvSpPr txBox="1"/>
          <p:nvPr/>
        </p:nvSpPr>
        <p:spPr>
          <a:xfrm>
            <a:off x="1389269" y="1676400"/>
            <a:ext cx="78673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Train each three models using preprocessed datasets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C4FFC9-86A1-BA35-7C1F-8B409DEFB9CF}"/>
              </a:ext>
            </a:extLst>
          </p:cNvPr>
          <p:cNvSpPr txBox="1"/>
          <p:nvPr/>
        </p:nvSpPr>
        <p:spPr>
          <a:xfrm>
            <a:off x="1311965" y="5276574"/>
            <a:ext cx="27432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Area A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B31F3-AC9D-1ACD-7631-D5137079CD3A}"/>
              </a:ext>
            </a:extLst>
          </p:cNvPr>
          <p:cNvSpPr txBox="1"/>
          <p:nvPr/>
        </p:nvSpPr>
        <p:spPr>
          <a:xfrm>
            <a:off x="6093791" y="5276574"/>
            <a:ext cx="27432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baseline="0">
                <a:latin typeface="Neue Haas Grotesk Text Pro"/>
              </a:rPr>
              <a:t>Area </a:t>
            </a:r>
            <a:r>
              <a:rPr lang="en-US" sz="1900">
                <a:latin typeface="Neue Haas Grotesk Text Pro"/>
              </a:rPr>
              <a:t>B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FE722F-3590-FBEA-6852-B735C63C75C4}"/>
              </a:ext>
            </a:extLst>
          </p:cNvPr>
          <p:cNvSpPr txBox="1"/>
          <p:nvPr/>
        </p:nvSpPr>
        <p:spPr>
          <a:xfrm>
            <a:off x="10058400" y="5276574"/>
            <a:ext cx="27432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Area 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63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Sans-serif"/>
              </a:rPr>
              <a:t>Introduction &amp;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A4046-846D-4D6D-ACFA-106FA8E0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FF524-66F1-4A65-9C9D-394251D46767}" type="datetime1">
              <a:rPr lang="en-US" smtClean="0"/>
              <a:t>3/18/2025</a:t>
            </a:fld>
            <a:endParaRPr lang="en-US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6CD09BD-B785-E857-0339-CC6CD7B9F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256" y="1085692"/>
            <a:ext cx="11142821" cy="50382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60000"/>
              </a:lnSpc>
              <a:spcBef>
                <a:spcPts val="20"/>
              </a:spcBef>
              <a:buFont typeface="Wingdings" pitchFamily="34" charset="0"/>
              <a:buChar char="v"/>
            </a:pPr>
            <a:r>
              <a:rPr lang="en-US">
                <a:ea typeface="Cambria"/>
              </a:rPr>
              <a:t>Introduction:</a:t>
            </a:r>
            <a:endParaRPr lang="en-US"/>
          </a:p>
          <a:p>
            <a:pPr lvl="1">
              <a:lnSpc>
                <a:spcPct val="160000"/>
              </a:lnSpc>
              <a:buFont typeface="Wingdings" pitchFamily="34" charset="0"/>
              <a:buChar char="Ø"/>
            </a:pPr>
            <a:r>
              <a:rPr lang="en-US">
                <a:ea typeface="Cambria"/>
              </a:rPr>
              <a:t>Tea is the most consumed beverages, with demand affected by various factors such as weather , market trends, and consumer preferences.</a:t>
            </a:r>
          </a:p>
          <a:p>
            <a:pPr lvl="1">
              <a:lnSpc>
                <a:spcPct val="160000"/>
              </a:lnSpc>
              <a:buFont typeface="Wingdings" pitchFamily="34" charset="0"/>
              <a:buChar char="Ø"/>
            </a:pPr>
            <a:r>
              <a:rPr lang="en-US">
                <a:ea typeface="Cambria"/>
              </a:rPr>
              <a:t>Accurate demand forecasting is crucial for optimizing supply chain operations, reducing waste, and ensuring market stability.</a:t>
            </a:r>
          </a:p>
          <a:p>
            <a:pPr>
              <a:lnSpc>
                <a:spcPct val="160000"/>
              </a:lnSpc>
              <a:spcBef>
                <a:spcPts val="20"/>
              </a:spcBef>
              <a:buFont typeface="Wingdings" pitchFamily="34" charset="0"/>
              <a:buChar char="v"/>
            </a:pPr>
            <a:r>
              <a:rPr lang="en-US">
                <a:ea typeface="Cambria"/>
              </a:rPr>
              <a:t> Background:</a:t>
            </a:r>
          </a:p>
          <a:p>
            <a:pPr lvl="1">
              <a:lnSpc>
                <a:spcPct val="160000"/>
              </a:lnSpc>
              <a:buFont typeface="Wingdings" pitchFamily="34" charset="0"/>
              <a:buChar char="Ø"/>
            </a:pPr>
            <a:r>
              <a:rPr lang="en-US">
                <a:ea typeface="Cambria"/>
              </a:rPr>
              <a:t>Traditional forecasting methods rely on historical sales data, but AI-driven models enhance accuracy by incorporating weather and market trends.</a:t>
            </a:r>
          </a:p>
          <a:p>
            <a:pPr lvl="1">
              <a:lnSpc>
                <a:spcPct val="160000"/>
              </a:lnSpc>
              <a:buFont typeface="Wingdings" pitchFamily="34" charset="0"/>
              <a:buChar char="Ø"/>
            </a:pPr>
            <a:r>
              <a:rPr lang="en-US">
                <a:ea typeface="Cambria"/>
              </a:rPr>
              <a:t>The tea industry faces challenges like inaccurate demand, seasonal variations, and supply chain disruptions, making advanced forecasting techniques essential.</a:t>
            </a:r>
          </a:p>
          <a:p>
            <a:pPr>
              <a:buFont typeface="Wingdings" pitchFamily="34" charset="0"/>
              <a:buChar char="v"/>
            </a:pPr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489053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FEB7DD-5242-AF53-944F-82937EC3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ea typeface="+mj-lt"/>
                <a:cs typeface="+mj-lt"/>
              </a:rPr>
              <a:t>Evidence for Completion</a:t>
            </a:r>
            <a:r>
              <a:rPr lang="en-US" sz="4000" b="0">
                <a:ea typeface="+mj-lt"/>
                <a:cs typeface="+mj-lt"/>
              </a:rPr>
              <a:t> 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B9AD165-2B9F-5322-4720-2FF6A5AF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044" y="2839638"/>
            <a:ext cx="4306957" cy="2371418"/>
          </a:xfrm>
          <a:prstGeom prst="rect">
            <a:avLst/>
          </a:prstGeom>
        </p:spPr>
      </p:pic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12BB6A5-7FAC-F79E-3B89-FFED029E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934" y="2842400"/>
            <a:ext cx="3821044" cy="2372952"/>
          </a:xfrm>
          <a:prstGeom prst="rect">
            <a:avLst/>
          </a:prstGeom>
        </p:spPr>
      </p:pic>
      <p:pic>
        <p:nvPicPr>
          <p:cNvPr id="8" name="Picture 7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CA5D9CD-D913-43DD-6B6E-901CD803F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57" y="2845161"/>
            <a:ext cx="3456610" cy="2382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15D564-346A-AF7F-45BF-536BC40E1C19}"/>
              </a:ext>
            </a:extLst>
          </p:cNvPr>
          <p:cNvSpPr txBox="1"/>
          <p:nvPr/>
        </p:nvSpPr>
        <p:spPr>
          <a:xfrm>
            <a:off x="461618" y="1963530"/>
            <a:ext cx="90379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Actual vs forecasted results on test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C0DC6-368D-FFC5-022D-D4736DF85EA3}"/>
              </a:ext>
            </a:extLst>
          </p:cNvPr>
          <p:cNvSpPr txBox="1"/>
          <p:nvPr/>
        </p:nvSpPr>
        <p:spPr>
          <a:xfrm>
            <a:off x="1113183" y="5221357"/>
            <a:ext cx="27432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Area A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CDB4E-B325-F4B5-7412-9A8E2994EED9}"/>
              </a:ext>
            </a:extLst>
          </p:cNvPr>
          <p:cNvSpPr txBox="1"/>
          <p:nvPr/>
        </p:nvSpPr>
        <p:spPr>
          <a:xfrm>
            <a:off x="5243443" y="5210313"/>
            <a:ext cx="27432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Area B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8A155-484A-72C9-3BAB-91D04A498B8F}"/>
              </a:ext>
            </a:extLst>
          </p:cNvPr>
          <p:cNvSpPr txBox="1"/>
          <p:nvPr/>
        </p:nvSpPr>
        <p:spPr>
          <a:xfrm>
            <a:off x="9495183" y="5221357"/>
            <a:ext cx="27432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/>
              <a:t>Area 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06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7C42-A08C-4C3F-DEEB-793E5F28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505" y="318298"/>
            <a:ext cx="7111081" cy="13901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Completion of the project</a:t>
            </a:r>
            <a:endParaRPr lang="en-US" sz="4000" b="0">
              <a:ea typeface="+mj-lt"/>
              <a:cs typeface="+mj-lt"/>
            </a:endParaRPr>
          </a:p>
          <a:p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E165-7CE2-7106-391D-32F7EB3A6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305" y="2142948"/>
            <a:ext cx="6251110" cy="34838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latin typeface="Calibri"/>
                <a:ea typeface="Calibri"/>
                <a:cs typeface="Calibri"/>
              </a:rPr>
              <a:t>Collect and analyze </a:t>
            </a:r>
            <a:r>
              <a:rPr lang="en-US" err="1">
                <a:latin typeface="Calibri"/>
                <a:ea typeface="Calibri"/>
                <a:cs typeface="Calibri"/>
              </a:rPr>
              <a:t>labour</a:t>
            </a:r>
            <a:r>
              <a:rPr lang="en-US">
                <a:latin typeface="Calibri"/>
                <a:ea typeface="Calibri"/>
                <a:cs typeface="Calibri"/>
              </a:rPr>
              <a:t> data and weather data 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Data preprocessing for train the model.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latin typeface="Calibri"/>
                <a:ea typeface="Calibri"/>
                <a:cs typeface="Calibri"/>
              </a:rPr>
              <a:t>Train the LSTM model for each selected three areas.</a:t>
            </a:r>
          </a:p>
          <a:p>
            <a:pPr marL="0"/>
            <a:endParaRPr lang="en-US" sz="2000" b="1"/>
          </a:p>
          <a:p>
            <a:endParaRPr lang="en-US" sz="2000"/>
          </a:p>
        </p:txBody>
      </p:sp>
      <p:pic>
        <p:nvPicPr>
          <p:cNvPr id="5" name="Picture 4" descr="Close up of green leaves&#10;&#10;Description automatically generated">
            <a:extLst>
              <a:ext uri="{FF2B5EF4-FFF2-40B4-BE49-F238E27FC236}">
                <a16:creationId xmlns:a16="http://schemas.microsoft.com/office/drawing/2014/main" id="{E8DD654E-B188-5D53-2FDF-1641D695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38" r="1083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08CCD6-9609-4043-A6B3-CE5873884F2A}"/>
              </a:ext>
            </a:extLst>
          </p:cNvPr>
          <p:cNvSpPr/>
          <p:nvPr/>
        </p:nvSpPr>
        <p:spPr>
          <a:xfrm>
            <a:off x="2683235" y="6677931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  <a:p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36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2FC9DEE-3E0B-D9F0-424C-54888034E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Evidence of Completion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1DD5C6-516C-346C-FDF6-9C930B7C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" t="15506" r="5877" b="9438"/>
          <a:stretch/>
        </p:blipFill>
        <p:spPr>
          <a:xfrm>
            <a:off x="1436914" y="1404257"/>
            <a:ext cx="8062317" cy="36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95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A7BE-8839-1A4F-78CE-7E4A8E896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60498C-ADDA-9A0A-06F0-741F16F2174A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030F7-0654-3D6C-4271-523A96F5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E13ABA-08E9-2EAF-583E-342BB08D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Evidence of Completion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42124D-0C24-7CBF-B137-042536C9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" t="20529" r="17607" b="11699"/>
          <a:stretch/>
        </p:blipFill>
        <p:spPr>
          <a:xfrm>
            <a:off x="5998027" y="2220686"/>
            <a:ext cx="5989120" cy="279728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ED1A8C-F1C6-3061-9EF2-63D171FCC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3" t="19094" r="18282" b="9385"/>
          <a:stretch/>
        </p:blipFill>
        <p:spPr>
          <a:xfrm>
            <a:off x="305454" y="2226128"/>
            <a:ext cx="5554289" cy="27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62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D2DB-7B09-B894-F496-70AC6098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84823B-4D8C-F040-F1A9-057F20F4BF67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D8AD0-24DB-539E-F560-4A4916F7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C8AC1FA-7048-817E-B1F3-890A75A4B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Evidence of Completion </a:t>
            </a:r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8A73607-AF23-FB21-1728-6169DF93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57" t="10229" r="16125" b="25815"/>
          <a:stretch/>
        </p:blipFill>
        <p:spPr>
          <a:xfrm>
            <a:off x="2471057" y="1604989"/>
            <a:ext cx="6829715" cy="43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16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6416-5252-FAAF-5E54-241A6352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413D99-9BA9-D0CD-E5B9-4D24D1E0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Adobe Devanagari"/>
              </a:rPr>
              <a:t>Reseach Gap</a:t>
            </a:r>
            <a:endParaRPr lang="en-US" sz="4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70ACC8-6B63-6B7A-8A58-584044534577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01919-52ED-9DD4-DAA2-7A2917E7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2EDAD-4348-8671-221F-0DCAFC26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 descr="A group of people sitting at desks with laptops&#10;&#10;Description automatically generated">
            <a:extLst>
              <a:ext uri="{FF2B5EF4-FFF2-40B4-BE49-F238E27FC236}">
                <a16:creationId xmlns:a16="http://schemas.microsoft.com/office/drawing/2014/main" id="{365FB3EB-49A1-8F71-6B43-4D75AB6D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546" y="3421939"/>
            <a:ext cx="4923937" cy="3367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A6766D-27C9-FEEE-71F2-9BEC2F1CF7D4}"/>
              </a:ext>
            </a:extLst>
          </p:cNvPr>
          <p:cNvSpPr txBox="1"/>
          <p:nvPr/>
        </p:nvSpPr>
        <p:spPr>
          <a:xfrm>
            <a:off x="612476" y="1388853"/>
            <a:ext cx="732957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/>
              <a:t>Lack of Advanced AI Techniques</a:t>
            </a:r>
            <a:r>
              <a:rPr lang="en-US"/>
              <a:t> – Existing models do not use </a:t>
            </a:r>
            <a:r>
              <a:rPr lang="en-US" b="1"/>
              <a:t>LSTM</a:t>
            </a:r>
            <a:r>
              <a:rPr lang="en-US"/>
              <a:t> for accurate labor forecasting.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Reliance on Historical Data</a:t>
            </a:r>
            <a:r>
              <a:rPr lang="en-US">
                <a:ea typeface="+mn-lt"/>
                <a:cs typeface="+mn-lt"/>
              </a:rPr>
              <a:t> – Traditional approaches fail to </a:t>
            </a:r>
            <a:r>
              <a:rPr lang="en-US" b="1">
                <a:ea typeface="+mn-lt"/>
                <a:cs typeface="+mn-lt"/>
              </a:rPr>
              <a:t>leverage machine learning</a:t>
            </a:r>
            <a:r>
              <a:rPr lang="en-US">
                <a:ea typeface="+mn-lt"/>
                <a:cs typeface="+mn-lt"/>
              </a:rPr>
              <a:t> for dynamic predictions.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No Regional Forecasting</a:t>
            </a:r>
            <a:r>
              <a:rPr lang="en-US">
                <a:ea typeface="+mn-lt"/>
                <a:cs typeface="+mn-lt"/>
              </a:rPr>
              <a:t> – Lack of </a:t>
            </a:r>
            <a:r>
              <a:rPr lang="en-US" b="1">
                <a:ea typeface="+mn-lt"/>
                <a:cs typeface="+mn-lt"/>
              </a:rPr>
              <a:t>region-specific labor predictions</a:t>
            </a:r>
            <a:r>
              <a:rPr lang="en-US">
                <a:ea typeface="+mn-lt"/>
                <a:cs typeface="+mn-lt"/>
              </a:rPr>
              <a:t> leads to </a:t>
            </a:r>
            <a:r>
              <a:rPr lang="en-US" b="1">
                <a:ea typeface="+mn-lt"/>
                <a:cs typeface="+mn-lt"/>
              </a:rPr>
              <a:t>inefficient workforce distribution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Static Forecasting Approaches</a:t>
            </a:r>
            <a:r>
              <a:rPr lang="en-US">
                <a:ea typeface="+mn-lt"/>
                <a:cs typeface="+mn-lt"/>
              </a:rPr>
              <a:t> – Most models use </a:t>
            </a:r>
            <a:r>
              <a:rPr lang="en-US" b="1">
                <a:ea typeface="+mn-lt"/>
                <a:cs typeface="+mn-lt"/>
              </a:rPr>
              <a:t>historical data alone</a:t>
            </a:r>
            <a:r>
              <a:rPr lang="en-US">
                <a:ea typeface="+mn-lt"/>
                <a:cs typeface="+mn-lt"/>
              </a:rPr>
              <a:t>, without real-time adaptation to </a:t>
            </a:r>
            <a:r>
              <a:rPr lang="en-US" b="1">
                <a:ea typeface="+mn-lt"/>
                <a:cs typeface="+mn-lt"/>
              </a:rPr>
              <a:t>changing weather and labor trends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947337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78C7B-B8B5-1617-8767-4D0D9BF6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D65331-19FB-B3B9-9071-B06831A3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b="0">
                <a:solidFill>
                  <a:srgbClr val="FFFFFF"/>
                </a:solidFill>
                <a:latin typeface="Segoe UI Light"/>
                <a:cs typeface="Segoe UI Light"/>
              </a:rPr>
              <a:t>Next Expected Progress </a:t>
            </a:r>
            <a:endParaRPr lang="en-US"/>
          </a:p>
          <a:p>
            <a:r>
              <a:rPr lang="en-US" sz="4000" b="0">
                <a:latin typeface="Neue Haas Grotesk Text Pro"/>
                <a:cs typeface="Segoe UI Light"/>
              </a:rPr>
              <a:t>Next Expected Progress </a:t>
            </a:r>
            <a:endParaRPr lang="en-US" sz="4000">
              <a:latin typeface="Neue Haas Grotesk Text Pro"/>
            </a:endParaRPr>
          </a:p>
          <a:p>
            <a:endParaRPr lang="en-US" sz="4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3A783-A5F1-2B76-CBFF-AC3074C11F6F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DEEB7-C073-ECBF-2931-A9B0B894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96A40-604B-31C3-9C85-B4FACD6CCF3B}"/>
              </a:ext>
            </a:extLst>
          </p:cNvPr>
          <p:cNvSpPr txBox="1"/>
          <p:nvPr/>
        </p:nvSpPr>
        <p:spPr>
          <a:xfrm>
            <a:off x="1080053" y="1709531"/>
            <a:ext cx="6807199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Wingdings,Sans-Serif"/>
              <a:buChar char="v"/>
            </a:pPr>
            <a:endParaRPr lang="en-US" sz="1700">
              <a:cs typeface="Arial"/>
            </a:endParaRPr>
          </a:p>
          <a:p>
            <a:pPr marL="342900" indent="-342900">
              <a:buFont typeface="Wingdings,Sans-Serif"/>
              <a:buChar char="v"/>
            </a:pPr>
            <a:r>
              <a:rPr lang="en-US" sz="1700">
                <a:cs typeface="Arial"/>
              </a:rPr>
              <a:t>Have to use that trained models  and when shortage is not enough in specific area , the other area should be assign </a:t>
            </a:r>
            <a:r>
              <a:rPr lang="en-US" sz="1700" err="1">
                <a:cs typeface="Arial"/>
              </a:rPr>
              <a:t>labours</a:t>
            </a:r>
            <a:r>
              <a:rPr lang="en-US" sz="1700">
                <a:cs typeface="Arial"/>
              </a:rPr>
              <a:t> </a:t>
            </a:r>
          </a:p>
          <a:p>
            <a:pPr marL="342900" indent="-342900">
              <a:buFont typeface="Wingdings,Sans-Serif"/>
              <a:buChar char="v"/>
            </a:pPr>
            <a:endParaRPr lang="en-US" sz="1700">
              <a:cs typeface="Arial"/>
            </a:endParaRPr>
          </a:p>
          <a:p>
            <a:pPr marL="342900" indent="-342900">
              <a:buFont typeface="Wingdings,Sans-Serif"/>
              <a:buChar char="v"/>
            </a:pPr>
            <a:r>
              <a:rPr lang="en-US" sz="1700">
                <a:cs typeface="Arial"/>
              </a:rPr>
              <a:t>Have to create Interfaces and dashboards to the users</a:t>
            </a:r>
          </a:p>
          <a:p>
            <a:pPr marL="342900" indent="-342900">
              <a:buFont typeface="Wingdings,Sans-Serif"/>
              <a:buChar char="v"/>
            </a:pPr>
            <a:endParaRPr lang="en-US" sz="1700">
              <a:cs typeface="Arial"/>
            </a:endParaRPr>
          </a:p>
          <a:p>
            <a:pPr marL="342900" indent="-342900">
              <a:buFont typeface="Wingdings,Sans-Serif"/>
              <a:buChar char="v"/>
            </a:pPr>
            <a:r>
              <a:rPr lang="en-US" sz="1700">
                <a:cs typeface="Arial"/>
              </a:rPr>
              <a:t>Connect with the database</a:t>
            </a:r>
          </a:p>
          <a:p>
            <a:pPr marL="342900" indent="-342900">
              <a:buFont typeface="Wingdings,Sans-Serif"/>
              <a:buChar char="v"/>
            </a:pPr>
            <a:endParaRPr lang="en-US" sz="17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7BCD1-0AC6-8699-0264-7E0248A5E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2621805"/>
            <a:ext cx="12192000" cy="386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50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44391-3E33-9399-3BE6-7B809723BC42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IT21372162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Bandara D.M.A.T.D 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|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2D8AB-5A2A-4870-83F4-4964ADC8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8AD99-0053-45FC-BB15-3D7B9AD6B979}" type="datetime1">
              <a:rPr lang="en-US" smtClean="0"/>
              <a:t>3/18/2025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4D5C28-66D6-E35C-E1CB-F8FDE40DCD8A}"/>
              </a:ext>
            </a:extLst>
          </p:cNvPr>
          <p:cNvSpPr txBox="1"/>
          <p:nvPr/>
        </p:nvSpPr>
        <p:spPr>
          <a:xfrm>
            <a:off x="307009" y="329096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References</a:t>
            </a:r>
            <a:r>
              <a:rPr lang="en-US" sz="3600"/>
              <a:t>​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58963-A2F8-F543-225B-64D6E0906F00}"/>
              </a:ext>
            </a:extLst>
          </p:cNvPr>
          <p:cNvSpPr txBox="1"/>
          <p:nvPr/>
        </p:nvSpPr>
        <p:spPr>
          <a:xfrm>
            <a:off x="505792" y="1124227"/>
            <a:ext cx="1113624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22222"/>
                </a:solidFill>
                <a:latin typeface="Arial"/>
                <a:cs typeface="Arial"/>
              </a:rPr>
              <a:t>[1]</a:t>
            </a:r>
            <a:r>
              <a:rPr lang="en-US"/>
              <a:t>ps://journal.oscmforum.org/journal/journal/download/20220415221702_Published_Paper_6_Vol.</a:t>
            </a:r>
            <a:r>
              <a:rPr lang="en-US" i="1"/>
              <a:t>15_No</a:t>
            </a:r>
            <a:r>
              <a:rPr lang="en-US"/>
              <a:t>._2,</a:t>
            </a:r>
            <a:r>
              <a:rPr lang="en-US" i="1"/>
              <a:t>2022</a:t>
            </a:r>
            <a:r>
              <a:rPr lang="en-US"/>
              <a:t>.pdf)</a:t>
            </a:r>
          </a:p>
          <a:p>
            <a:endParaRPr lang="en-US"/>
          </a:p>
          <a:p>
            <a:r>
              <a:rPr lang="en-US" b="1">
                <a:solidFill>
                  <a:srgbClr val="222222"/>
                </a:solidFill>
                <a:latin typeface="Arial"/>
                <a:ea typeface="Cambria"/>
                <a:cs typeface="Arial"/>
              </a:rPr>
              <a:t>[2]</a:t>
            </a:r>
            <a:r>
              <a:rPr lang="en-US" b="1">
                <a:latin typeface="Cambria"/>
                <a:ea typeface="Cambria"/>
              </a:rPr>
              <a:t>Ivanov, D., &amp; </a:t>
            </a:r>
            <a:r>
              <a:rPr lang="en-US" b="1" err="1">
                <a:latin typeface="Cambria"/>
                <a:ea typeface="Cambria"/>
              </a:rPr>
              <a:t>Dolgui</a:t>
            </a:r>
            <a:r>
              <a:rPr lang="en-US" b="1">
                <a:latin typeface="Cambria"/>
                <a:ea typeface="Cambria"/>
              </a:rPr>
              <a:t>, A. (2020).</a:t>
            </a:r>
            <a:r>
              <a:rPr lang="en-US">
                <a:latin typeface="Cambria"/>
                <a:ea typeface="Cambria"/>
              </a:rPr>
              <a:t> "A digital supply chain twin for managing the disruption risks and resilience in the era of Industry 4.0." </a:t>
            </a:r>
            <a:r>
              <a:rPr lang="en-US" i="1">
                <a:latin typeface="Cambria"/>
                <a:ea typeface="Cambria"/>
              </a:rPr>
              <a:t>Production Planning &amp; Control, 31</a:t>
            </a:r>
            <a:r>
              <a:rPr lang="en-US">
                <a:latin typeface="Cambria"/>
                <a:ea typeface="Cambria"/>
              </a:rPr>
              <a:t>(2-3), 185-198.</a:t>
            </a:r>
            <a:endParaRPr lang="en-US"/>
          </a:p>
          <a:p>
            <a:endParaRPr lang="en-US">
              <a:latin typeface="Cambria"/>
              <a:ea typeface="Cambria"/>
            </a:endParaRPr>
          </a:p>
          <a:p>
            <a:r>
              <a:rPr lang="en-US" b="1">
                <a:solidFill>
                  <a:srgbClr val="222222"/>
                </a:solidFill>
                <a:latin typeface="Arial"/>
                <a:ea typeface="Cambria"/>
                <a:cs typeface="Arial"/>
              </a:rPr>
              <a:t>[3]</a:t>
            </a:r>
            <a:r>
              <a:rPr lang="en-US" b="1">
                <a:latin typeface="Cambria"/>
                <a:ea typeface="Cambria"/>
              </a:rPr>
              <a:t>Tang, C. S. (2006).</a:t>
            </a:r>
            <a:r>
              <a:rPr lang="en-US">
                <a:latin typeface="Cambria"/>
                <a:ea typeface="Cambria"/>
              </a:rPr>
              <a:t> "Perspectives in supply chain risk management." </a:t>
            </a:r>
            <a:r>
              <a:rPr lang="en-US" i="1">
                <a:latin typeface="Cambria"/>
                <a:ea typeface="Cambria"/>
              </a:rPr>
              <a:t>International Journal of Production Economics, 103</a:t>
            </a:r>
            <a:r>
              <a:rPr lang="en-US">
                <a:latin typeface="Cambria"/>
                <a:ea typeface="Cambria"/>
              </a:rPr>
              <a:t>(2), 451-488.</a:t>
            </a:r>
            <a:endParaRPr lang="en-US"/>
          </a:p>
          <a:p>
            <a:endParaRPr lang="en-US">
              <a:latin typeface="Cambria"/>
              <a:ea typeface="Cambria"/>
            </a:endParaRPr>
          </a:p>
          <a:p>
            <a:r>
              <a:rPr lang="en-US" b="1">
                <a:solidFill>
                  <a:srgbClr val="222222"/>
                </a:solidFill>
                <a:latin typeface="Arial"/>
                <a:ea typeface="Cambria"/>
                <a:cs typeface="Arial"/>
              </a:rPr>
              <a:t>[4]</a:t>
            </a:r>
            <a:r>
              <a:rPr lang="en-US" b="1">
                <a:latin typeface="Cambria"/>
                <a:ea typeface="Cambria"/>
              </a:rPr>
              <a:t>Kumar, S., &amp; Sharma, A. (2017).</a:t>
            </a:r>
            <a:r>
              <a:rPr lang="en-US">
                <a:latin typeface="Cambria"/>
                <a:ea typeface="Cambria"/>
              </a:rPr>
              <a:t> "Supply chain risk management: Literature review and future research." </a:t>
            </a:r>
            <a:r>
              <a:rPr lang="en-US" i="1">
                <a:latin typeface="Cambria"/>
                <a:ea typeface="Cambria"/>
              </a:rPr>
              <a:t>Journal of Business &amp; Industrial Marketing, 32</a:t>
            </a:r>
            <a:r>
              <a:rPr lang="en-US">
                <a:latin typeface="Cambria"/>
                <a:ea typeface="Cambria"/>
              </a:rPr>
              <a:t>(6), 630-642.</a:t>
            </a:r>
            <a:endParaRPr lang="en-US"/>
          </a:p>
          <a:p>
            <a:endParaRPr lang="en-US">
              <a:latin typeface="Cambria"/>
              <a:ea typeface="Cambria"/>
            </a:endParaRPr>
          </a:p>
          <a:p>
            <a:r>
              <a:rPr lang="en-US" b="1">
                <a:solidFill>
                  <a:srgbClr val="222222"/>
                </a:solidFill>
                <a:latin typeface="Arial"/>
                <a:ea typeface="Cambria"/>
                <a:cs typeface="Arial"/>
              </a:rPr>
              <a:t>[5]</a:t>
            </a:r>
            <a:r>
              <a:rPr lang="en-US" b="1">
                <a:latin typeface="Cambria"/>
                <a:ea typeface="Cambria"/>
              </a:rPr>
              <a:t>Min, H. (2010).</a:t>
            </a:r>
            <a:r>
              <a:rPr lang="en-US">
                <a:latin typeface="Cambria"/>
                <a:ea typeface="Cambria"/>
              </a:rPr>
              <a:t> "Artificial intelligence in supply chain management: Theory and applications." </a:t>
            </a:r>
            <a:r>
              <a:rPr lang="en-US" i="1">
                <a:latin typeface="Cambria"/>
                <a:ea typeface="Cambria"/>
              </a:rPr>
              <a:t>International Journal of Logistics Research and Applications, 13</a:t>
            </a:r>
            <a:r>
              <a:rPr lang="en-US">
                <a:latin typeface="Cambria"/>
                <a:ea typeface="Cambria"/>
              </a:rPr>
              <a:t>(1), 13-39.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6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C317C-4065-5750-0733-5A2CD928D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6E7F30-2071-6C71-CCFB-D315BF45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Research</a:t>
            </a:r>
            <a:r>
              <a:rPr lang="en-US"/>
              <a:t> Question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78920F3-A045-C72D-DC1F-81744EC06F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10" y="1411615"/>
            <a:ext cx="5492841" cy="4665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A858DD-7DC0-61E3-E806-87882B680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7457" y="1736508"/>
            <a:ext cx="5776753" cy="47636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itchFamily="34" charset="0"/>
              <a:buChar char="§"/>
            </a:pPr>
            <a:r>
              <a:rPr lang="en-US">
                <a:latin typeface="Aptos"/>
              </a:rPr>
              <a:t>How can demand forecasting system address the challenges facing the tea supply chain? </a:t>
            </a:r>
            <a:endParaRPr lang="en-US">
              <a:ea typeface="Cambria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Aptos"/>
                <a:ea typeface="Aptos" panose="020B0004020202020204" pitchFamily="34" charset="0"/>
                <a:cs typeface="Times New Roman"/>
              </a:rPr>
              <a:t>O</a:t>
            </a:r>
            <a:r>
              <a:rPr lang="en-US">
                <a:effectLst/>
                <a:latin typeface="Aptos"/>
                <a:ea typeface="Aptos" panose="020B0004020202020204" pitchFamily="34" charset="0"/>
                <a:cs typeface="Times New Roman"/>
              </a:rPr>
              <a:t>verreliance on historical data</a:t>
            </a:r>
            <a:endParaRPr lang="en-US">
              <a:effectLst/>
              <a:latin typeface="Aptos" panose="020B0004020202020204" pitchFamily="34" charset="0"/>
              <a:ea typeface="Aptos" panose="020B0004020202020204" pitchFamily="34" charset="0"/>
              <a:cs typeface="Times New Roman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Aptos"/>
                <a:ea typeface="Aptos" panose="020B0004020202020204" pitchFamily="34" charset="0"/>
                <a:cs typeface="Times New Roman"/>
              </a:rPr>
              <a:t>I</a:t>
            </a:r>
            <a:r>
              <a:rPr lang="en-US">
                <a:effectLst/>
                <a:latin typeface="Aptos"/>
                <a:ea typeface="Aptos" panose="020B0004020202020204" pitchFamily="34" charset="0"/>
                <a:cs typeface="Times New Roman"/>
              </a:rPr>
              <a:t>naccurate demand forecasts</a:t>
            </a:r>
            <a:endParaRPr lang="en-US">
              <a:latin typeface="Aptos" panose="020B0004020202020204" pitchFamily="34" charset="0"/>
              <a:ea typeface="Aptos" panose="020B0004020202020204" pitchFamily="34" charset="0"/>
              <a:cs typeface="Times New Roman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effectLst/>
                <a:latin typeface="Aptos"/>
                <a:ea typeface="Aptos" panose="020B0004020202020204" pitchFamily="34" charset="0"/>
                <a:cs typeface="Times New Roman"/>
              </a:rPr>
              <a:t>Increased wastage</a:t>
            </a:r>
            <a:endParaRPr lang="en-US">
              <a:latin typeface="Aptos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53844-40AC-CADE-5C6A-E30622BD1CCA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489F3-B361-4F90-9DBC-A9EFD0C21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83AA-85BB-483E-ADF0-7EE8503D1E90}" type="datetime1">
              <a:rPr lang="en-US" smtClean="0"/>
              <a:t>3/18/2025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9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13F2B-1125-4C7E-AA1D-B4C590C03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AC0E5D-0DD3-9DAB-91EE-2FDF7DF1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Research Gap</a:t>
            </a:r>
            <a:endParaRPr lang="en-US"/>
          </a:p>
        </p:txBody>
      </p:sp>
      <p:pic>
        <p:nvPicPr>
          <p:cNvPr id="3" name="Content Placeholder 2" descr="A truck driving down a green field&#10;&#10;Description automatically generated">
            <a:extLst>
              <a:ext uri="{FF2B5EF4-FFF2-40B4-BE49-F238E27FC236}">
                <a16:creationId xmlns:a16="http://schemas.microsoft.com/office/drawing/2014/main" id="{268305B1-9E63-6FFA-4841-C15EEAEA7A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24" y="1320175"/>
            <a:ext cx="5492841" cy="4665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08A586-789A-B713-5051-5CA939B01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504" y="1464314"/>
            <a:ext cx="5776753" cy="476362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Font typeface="Wingdings" pitchFamily="34" charset="0"/>
              <a:buChar char="§"/>
            </a:pPr>
            <a:r>
              <a:rPr lang="en-US">
                <a:latin typeface="Aptos"/>
              </a:rPr>
              <a:t>Existing models lack advanced techniques like LSTM for accurate predictions.</a:t>
            </a:r>
          </a:p>
          <a:p>
            <a:pPr>
              <a:buFont typeface="Wingdings" pitchFamily="34" charset="0"/>
              <a:buChar char="§"/>
            </a:pPr>
            <a:r>
              <a:rPr lang="en-US">
                <a:latin typeface="Aptos"/>
              </a:rPr>
              <a:t>Current approaches rely on historical data without leveraging machine learning advancements.</a:t>
            </a:r>
          </a:p>
          <a:p>
            <a:pPr>
              <a:buFont typeface="Wingdings" pitchFamily="34" charset="0"/>
              <a:buChar char="§"/>
            </a:pPr>
            <a:r>
              <a:rPr lang="en-US">
                <a:latin typeface="Aptos"/>
              </a:rPr>
              <a:t>Most research focuses on general agriculture, failing to address the unique dynamics of tea demand.</a:t>
            </a:r>
          </a:p>
          <a:p>
            <a:pPr>
              <a:buFont typeface="Wingdings" pitchFamily="34" charset="0"/>
              <a:buChar char="§"/>
            </a:pPr>
            <a:r>
              <a:rPr lang="en-US">
                <a:latin typeface="Aptos"/>
              </a:rPr>
              <a:t>Existing systems do not effectively handle weather and market variations in the tea industry.</a:t>
            </a:r>
          </a:p>
          <a:p>
            <a:pPr>
              <a:buFont typeface="Wingdings" pitchFamily="34" charset="0"/>
              <a:buChar char="§"/>
            </a:pPr>
            <a:r>
              <a:rPr lang="en-US">
                <a:latin typeface="Aptos"/>
                <a:cs typeface="Times New Roman"/>
              </a:rPr>
              <a:t>The existing method does not focus on forecasting demand regionally, resulting in inaccurate results.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C318E-D68E-5429-5BC1-164BE98A3EA4}"/>
              </a:ext>
            </a:extLst>
          </p:cNvPr>
          <p:cNvSpPr/>
          <p:nvPr/>
        </p:nvSpPr>
        <p:spPr>
          <a:xfrm>
            <a:off x="26832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IT21155970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Madushan S.M.P.K.G.S 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24-25J-303 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BBAD0-5F75-CCE3-224F-A5534114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83AA-85BB-483E-ADF0-7EE8503D1E90}" type="datetime1">
              <a:rPr lang="en-US" smtClean="0"/>
              <a:t>3/18/2025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0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620E61-4B28-44B5-BCE8-F13219F4D747}">
  <ds:schemaRefs>
    <ds:schemaRef ds:uri="467634b4-374c-4c6c-9703-50685515c8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01921-DCEA-4515-943A-D37FC700F3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881F51-4893-404B-93E0-C6AC35E39E30}"/>
</file>

<file path=docProps/app.xml><?xml version="1.0" encoding="utf-8"?>
<Properties xmlns="http://schemas.openxmlformats.org/officeDocument/2006/extended-properties" xmlns:vt="http://schemas.openxmlformats.org/officeDocument/2006/docPropsVTypes">
  <Template>Proposal prsentation stuct[2]</Template>
  <Application>Microsoft Office PowerPoint</Application>
  <PresentationFormat>Widescreen</PresentationFormat>
  <Slides>77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AI ENHANCED SUPPLY CHAIN MANAGEMENT FOR TEA LEAVES IN AGRICULTURE</vt:lpstr>
      <vt:lpstr>Introduction</vt:lpstr>
      <vt:lpstr>Research Question</vt:lpstr>
      <vt:lpstr>Objectives</vt:lpstr>
      <vt:lpstr>Overall System Diagram </vt:lpstr>
      <vt:lpstr>IT21155970 | Madushan S.M.P.K.G.S</vt:lpstr>
      <vt:lpstr>Introduction &amp; Background</vt:lpstr>
      <vt:lpstr>Research Question</vt:lpstr>
      <vt:lpstr>Research Gap</vt:lpstr>
      <vt:lpstr>Specific and Sub Objective</vt:lpstr>
      <vt:lpstr>Methodology System Diagram </vt:lpstr>
      <vt:lpstr>Methodology</vt:lpstr>
      <vt:lpstr>Methodology Evidence of Completion  </vt:lpstr>
      <vt:lpstr>Methodology Evidence of Completion  </vt:lpstr>
      <vt:lpstr>Methodology Evidence of Completion  </vt:lpstr>
      <vt:lpstr>Methodology Evidence of Completion  </vt:lpstr>
      <vt:lpstr>Methodology Evidence of Completion  </vt:lpstr>
      <vt:lpstr>Methodology Evidence of Completion  </vt:lpstr>
      <vt:lpstr>Methodology Evidence of Completion  </vt:lpstr>
      <vt:lpstr>Methodology Evidence of Completion  </vt:lpstr>
      <vt:lpstr>Used Techniques and Technologies</vt:lpstr>
      <vt:lpstr>Functional, Non-Functional and Requirements </vt:lpstr>
      <vt:lpstr>Completion of the project</vt:lpstr>
      <vt:lpstr>References</vt:lpstr>
      <vt:lpstr>IT211069101 | Gimhani K.M.B.K</vt:lpstr>
      <vt:lpstr>Introduction and Background</vt:lpstr>
      <vt:lpstr>Research Gap</vt:lpstr>
      <vt:lpstr>Research Question</vt:lpstr>
      <vt:lpstr>Specific and Sub Objective</vt:lpstr>
      <vt:lpstr>System Diagram</vt:lpstr>
      <vt:lpstr>Methodology</vt:lpstr>
      <vt:lpstr>Methodology Evidence of Completion  </vt:lpstr>
      <vt:lpstr>Methodology Evidence of Completion  </vt:lpstr>
      <vt:lpstr>Methodology Evidence of Completion  </vt:lpstr>
      <vt:lpstr>Methodology Evidence of Completion  </vt:lpstr>
      <vt:lpstr>Methodology Evidence of Completion  </vt:lpstr>
      <vt:lpstr>Methodology Evidence of Completion  </vt:lpstr>
      <vt:lpstr>Used Technologies and Techniques</vt:lpstr>
      <vt:lpstr>Functional, Non-Functional and Requirements</vt:lpstr>
      <vt:lpstr>References</vt:lpstr>
      <vt:lpstr>IT21306990 | Wadigasinghe U.K</vt:lpstr>
      <vt:lpstr>Introduction  &amp; Background</vt:lpstr>
      <vt:lpstr>Research Question</vt:lpstr>
      <vt:lpstr>Research Gap</vt:lpstr>
      <vt:lpstr>Methodology</vt:lpstr>
      <vt:lpstr>System Diagram</vt:lpstr>
      <vt:lpstr>Objective</vt:lpstr>
      <vt:lpstr>Functional requirements</vt:lpstr>
      <vt:lpstr>Evidence for Completion</vt:lpstr>
      <vt:lpstr>Evidence for Completion</vt:lpstr>
      <vt:lpstr>Evidence for Completion</vt:lpstr>
      <vt:lpstr>Evidence for Completion</vt:lpstr>
      <vt:lpstr>LSTM Model for Traffic Prediction</vt:lpstr>
      <vt:lpstr>Evidence for Completion</vt:lpstr>
      <vt:lpstr>Methodology Evidence of Completion  </vt:lpstr>
      <vt:lpstr>Used Techniques and Technologies</vt:lpstr>
      <vt:lpstr>References</vt:lpstr>
      <vt:lpstr>IT21372162 | Bandara D.M.A.T.D</vt:lpstr>
      <vt:lpstr>Introduction and Background</vt:lpstr>
      <vt:lpstr>Research Question</vt:lpstr>
      <vt:lpstr>Specific and Sub Objective</vt:lpstr>
      <vt:lpstr>System Diagram</vt:lpstr>
      <vt:lpstr>Used Technologies and Techniques</vt:lpstr>
      <vt:lpstr>Methodology</vt:lpstr>
      <vt:lpstr>PowerPoint Presentation</vt:lpstr>
      <vt:lpstr>Evidence for Completion  </vt:lpstr>
      <vt:lpstr>PowerPoint Presentation</vt:lpstr>
      <vt:lpstr>Evidence for Completion </vt:lpstr>
      <vt:lpstr>Evidence for Completion </vt:lpstr>
      <vt:lpstr>Evidence for Completion </vt:lpstr>
      <vt:lpstr>Completion of the project </vt:lpstr>
      <vt:lpstr>Methodology Evidence of Completion </vt:lpstr>
      <vt:lpstr>Methodology Evidence of Completion </vt:lpstr>
      <vt:lpstr>Methodology Evidence of Completion </vt:lpstr>
      <vt:lpstr>Reseach Gap</vt:lpstr>
      <vt:lpstr>Next Expected Progress  Next Expected Progress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ENHANCED SUPPLY CHAIN MANAGEMENT FOR TEA LEAVES IN AGRICULTURE</dc:title>
  <dc:creator>Madhushan S.M.P.K.G.S. it21155970</dc:creator>
  <cp:revision>3</cp:revision>
  <dcterms:created xsi:type="dcterms:W3CDTF">2024-12-03T03:21:28Z</dcterms:created>
  <dcterms:modified xsi:type="dcterms:W3CDTF">2025-03-19T05:45:37Z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